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2" r:id="rId1"/>
  </p:sldMasterIdLst>
  <p:notesMasterIdLst>
    <p:notesMasterId r:id="rId25"/>
  </p:notesMasterIdLst>
  <p:sldIdLst>
    <p:sldId id="256" r:id="rId2"/>
    <p:sldId id="257" r:id="rId3"/>
    <p:sldId id="284" r:id="rId4"/>
    <p:sldId id="259" r:id="rId5"/>
    <p:sldId id="278" r:id="rId6"/>
    <p:sldId id="260" r:id="rId7"/>
    <p:sldId id="267" r:id="rId8"/>
    <p:sldId id="312" r:id="rId9"/>
    <p:sldId id="311" r:id="rId10"/>
    <p:sldId id="270" r:id="rId11"/>
    <p:sldId id="266" r:id="rId12"/>
    <p:sldId id="316" r:id="rId13"/>
    <p:sldId id="317" r:id="rId14"/>
    <p:sldId id="318" r:id="rId15"/>
    <p:sldId id="319" r:id="rId16"/>
    <p:sldId id="268" r:id="rId17"/>
    <p:sldId id="313" r:id="rId18"/>
    <p:sldId id="265" r:id="rId19"/>
    <p:sldId id="264" r:id="rId20"/>
    <p:sldId id="261" r:id="rId21"/>
    <p:sldId id="272" r:id="rId22"/>
    <p:sldId id="269" r:id="rId23"/>
    <p:sldId id="290" r:id="rId24"/>
  </p:sldIdLst>
  <p:sldSz cx="9144000" cy="5143500" type="screen16x9"/>
  <p:notesSz cx="6858000" cy="9144000"/>
  <p:embeddedFontLst>
    <p:embeddedFont>
      <p:font typeface="B Nazanin" panose="00000400000000000000" pitchFamily="2" charset="-78"/>
      <p:regular r:id="rId26"/>
      <p:bold r:id="rId27"/>
    </p:embeddedFont>
    <p:embeddedFont>
      <p:font typeface="Bai Jamjuree" panose="020B0604020202020204" charset="0"/>
      <p:regular r:id="rId28"/>
      <p:bold r:id="rId29"/>
      <p:italic r:id="rId30"/>
      <p:boldItalic r:id="rId31"/>
    </p:embeddedFont>
    <p:embeddedFont>
      <p:font typeface="Bebas Neue" panose="020B0606020202050201" pitchFamily="34" charset="0"/>
      <p:regular r:id="rId32"/>
    </p:embeddedFont>
    <p:embeddedFont>
      <p:font typeface="Cabin" panose="020B0604020202020204" charset="0"/>
      <p:regular r:id="rId33"/>
      <p:bold r:id="rId34"/>
      <p:italic r:id="rId35"/>
      <p:boldItalic r:id="rId36"/>
    </p:embeddedFont>
    <p:embeddedFont>
      <p:font typeface="Libre Franklin" pitchFamily="2" charset="0"/>
      <p:regular r:id="rId37"/>
      <p:bold r:id="rId38"/>
      <p:italic r:id="rId39"/>
      <p:boldItalic r:id="rId40"/>
    </p:embeddedFont>
    <p:embeddedFont>
      <p:font typeface="Nunito Light" pitchFamily="2" charset="0"/>
      <p:regular r:id="rId41"/>
      <p:italic r:id="rId42"/>
    </p:embeddedFont>
    <p:embeddedFont>
      <p:font typeface="Prata" panose="00000500000000000000" pitchFamily="2" charset="0"/>
      <p:regular r:id="rId43"/>
    </p:embeddedFont>
    <p:embeddedFont>
      <p:font typeface="PT Bold Dusky" panose="02010400000000000000" pitchFamily="2" charset="-78"/>
      <p:regular r:id="rId44"/>
    </p:embeddedFont>
    <p:embeddedFont>
      <p:font typeface="Raleway" pitchFamily="2" charset="0"/>
      <p:regular r:id="rId45"/>
      <p:bold r:id="rId46"/>
      <p:italic r:id="rId47"/>
      <p:boldItalic r:id="rId48"/>
    </p:embeddedFont>
    <p:embeddedFont>
      <p:font typeface="Segoe UI" panose="020B0502040204020203" pitchFamily="34" charset="0"/>
      <p:regular r:id="rId49"/>
      <p:bold r:id="rId50"/>
      <p:italic r:id="rId51"/>
      <p:boldItalic r:id="rId52"/>
    </p:embeddedFont>
    <p:embeddedFont>
      <p:font typeface="Segoe UI Black" panose="020B0A02040204020203" pitchFamily="34" charset="0"/>
      <p:bold r:id="rId53"/>
      <p:boldItalic r:id="rId54"/>
    </p:embeddedFont>
    <p:embeddedFont>
      <p:font typeface="Shabnam" panose="020B0603030804020204" pitchFamily="34" charset="-78"/>
      <p:regular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A8CE"/>
    <a:srgbClr val="55CB69"/>
    <a:srgbClr val="361F0D"/>
    <a:srgbClr val="DED7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A4E36CE-4D22-4381-8344-8E058BA93138}">
  <a:tblStyle styleId="{7A4E36CE-4D22-4381-8344-8E058BA9313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364EC17-0C92-4A16-AA76-4E83700DB03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font" Target="fonts/font3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s>
</file>

<file path=ppt/media/image1.png>
</file>

<file path=ppt/media/image2.jpg>
</file>

<file path=ppt/media/image3.jp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95b1b87ab4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95b1b87ab4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9"/>
        <p:cNvGrpSpPr/>
        <p:nvPr/>
      </p:nvGrpSpPr>
      <p:grpSpPr>
        <a:xfrm>
          <a:off x="0" y="0"/>
          <a:ext cx="0" cy="0"/>
          <a:chOff x="0" y="0"/>
          <a:chExt cx="0" cy="0"/>
        </a:xfrm>
      </p:grpSpPr>
      <p:sp>
        <p:nvSpPr>
          <p:cNvPr id="990" name="Google Shape;990;g295b1b87ab4_0_43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 name="Google Shape;991;g295b1b87ab4_0_43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98112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86295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295b1b87ab4_0_435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295b1b87ab4_0_43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92700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95b1b87ab4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95b1b87ab4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4395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95b1b87ab4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95b1b87ab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95b1b87ab4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95b1b87ab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09870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95b1b87ab4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95b1b87ab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92826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438875" y="-864287"/>
            <a:ext cx="9631751" cy="6052912"/>
            <a:chOff x="-438875" y="-864287"/>
            <a:chExt cx="9631751" cy="6052912"/>
          </a:xfrm>
        </p:grpSpPr>
        <p:pic>
          <p:nvPicPr>
            <p:cNvPr id="10" name="Google Shape;10;p2"/>
            <p:cNvPicPr preferRelativeResize="0"/>
            <p:nvPr/>
          </p:nvPicPr>
          <p:blipFill>
            <a:blip r:embed="rId2">
              <a:alphaModFix amt="83000"/>
            </a:blip>
            <a:stretch>
              <a:fillRect/>
            </a:stretch>
          </p:blipFill>
          <p:spPr>
            <a:xfrm>
              <a:off x="-438875" y="-864287"/>
              <a:ext cx="2807576" cy="2807576"/>
            </a:xfrm>
            <a:prstGeom prst="rect">
              <a:avLst/>
            </a:prstGeom>
            <a:noFill/>
            <a:ln>
              <a:noFill/>
            </a:ln>
          </p:spPr>
        </p:pic>
        <p:pic>
          <p:nvPicPr>
            <p:cNvPr id="11" name="Google Shape;11;p2"/>
            <p:cNvPicPr preferRelativeResize="0"/>
            <p:nvPr/>
          </p:nvPicPr>
          <p:blipFill rotWithShape="1">
            <a:blip r:embed="rId2">
              <a:alphaModFix amt="83000"/>
            </a:blip>
            <a:srcRect r="38340" b="46080"/>
            <a:stretch/>
          </p:blipFill>
          <p:spPr>
            <a:xfrm>
              <a:off x="4331375" y="937350"/>
              <a:ext cx="4861501" cy="4251274"/>
            </a:xfrm>
            <a:prstGeom prst="rect">
              <a:avLst/>
            </a:prstGeom>
            <a:noFill/>
            <a:ln>
              <a:noFill/>
            </a:ln>
          </p:spPr>
        </p:pic>
      </p:grpSp>
      <p:grpSp>
        <p:nvGrpSpPr>
          <p:cNvPr id="12" name="Google Shape;12;p2"/>
          <p:cNvGrpSpPr/>
          <p:nvPr/>
        </p:nvGrpSpPr>
        <p:grpSpPr>
          <a:xfrm>
            <a:off x="226650" y="114900"/>
            <a:ext cx="8690700" cy="4913700"/>
            <a:chOff x="226650" y="114900"/>
            <a:chExt cx="8690700" cy="4913700"/>
          </a:xfrm>
        </p:grpSpPr>
        <p:cxnSp>
          <p:nvCxnSpPr>
            <p:cNvPr id="13" name="Google Shape;13;p2"/>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grpSp>
        <p:nvGrpSpPr>
          <p:cNvPr id="17" name="Google Shape;17;p2"/>
          <p:cNvGrpSpPr/>
          <p:nvPr/>
        </p:nvGrpSpPr>
        <p:grpSpPr>
          <a:xfrm>
            <a:off x="629300" y="4902178"/>
            <a:ext cx="1356700" cy="147900"/>
            <a:chOff x="629300" y="4902178"/>
            <a:chExt cx="1356700" cy="147900"/>
          </a:xfrm>
        </p:grpSpPr>
        <p:sp>
          <p:nvSpPr>
            <p:cNvPr id="18" name="Google Shape;18;p2"/>
            <p:cNvSpPr/>
            <p:nvPr/>
          </p:nvSpPr>
          <p:spPr>
            <a:xfrm flipH="1">
              <a:off x="629300" y="4902178"/>
              <a:ext cx="1091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19" name="Google Shape;19;p2"/>
            <p:cNvSpPr/>
            <p:nvPr/>
          </p:nvSpPr>
          <p:spPr>
            <a:xfrm flipH="1">
              <a:off x="1838100" y="4902178"/>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grpSp>
      <p:sp>
        <p:nvSpPr>
          <p:cNvPr id="20" name="Google Shape;20;p2"/>
          <p:cNvSpPr/>
          <p:nvPr/>
        </p:nvSpPr>
        <p:spPr>
          <a:xfrm>
            <a:off x="3619725" y="562888"/>
            <a:ext cx="1091700" cy="147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1" name="Google Shape;21;p2"/>
          <p:cNvSpPr txBox="1">
            <a:spLocks noGrp="1"/>
          </p:cNvSpPr>
          <p:nvPr>
            <p:ph type="ctrTitle"/>
          </p:nvPr>
        </p:nvSpPr>
        <p:spPr>
          <a:xfrm>
            <a:off x="713200" y="1710550"/>
            <a:ext cx="4711800" cy="14100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2" name="Google Shape;22;p2"/>
          <p:cNvSpPr txBox="1">
            <a:spLocks noGrp="1"/>
          </p:cNvSpPr>
          <p:nvPr>
            <p:ph type="subTitle" idx="1"/>
          </p:nvPr>
        </p:nvSpPr>
        <p:spPr>
          <a:xfrm>
            <a:off x="713200" y="3271575"/>
            <a:ext cx="4711800" cy="446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solidFill>
                  <a:schemeClr val="dk1"/>
                </a:solidFill>
                <a:latin typeface="Cabin"/>
                <a:ea typeface="Cabin"/>
                <a:cs typeface="Cabin"/>
                <a:sym typeface="Cabi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3" name="Google Shape;23;p2"/>
          <p:cNvSpPr>
            <a:spLocks noGrp="1"/>
          </p:cNvSpPr>
          <p:nvPr>
            <p:ph type="pic" idx="2"/>
          </p:nvPr>
        </p:nvSpPr>
        <p:spPr>
          <a:xfrm>
            <a:off x="5702075" y="536262"/>
            <a:ext cx="2436900" cy="4064400"/>
          </a:xfrm>
          <a:prstGeom prst="roundRect">
            <a:avLst>
              <a:gd name="adj" fmla="val 50000"/>
            </a:avLst>
          </a:prstGeom>
          <a:noFill/>
          <a:ln w="9525" cap="flat" cmpd="sng">
            <a:solidFill>
              <a:schemeClr val="dk1"/>
            </a:solidFill>
            <a:prstDash val="solid"/>
            <a:round/>
            <a:headEnd type="none" w="sm" len="sm"/>
            <a:tailEnd type="none" w="sm" len="sm"/>
          </a:ln>
        </p:spPr>
      </p:sp>
      <p:sp>
        <p:nvSpPr>
          <p:cNvPr id="2" name="TextBox 1">
            <a:extLst>
              <a:ext uri="{FF2B5EF4-FFF2-40B4-BE49-F238E27FC236}">
                <a16:creationId xmlns:a16="http://schemas.microsoft.com/office/drawing/2014/main" id="{8367EE62-032F-D6E2-A63F-D1CB505C6AAC}"/>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
        <p:nvSpPr>
          <p:cNvPr id="3" name="TextBox 2">
            <a:extLst>
              <a:ext uri="{FF2B5EF4-FFF2-40B4-BE49-F238E27FC236}">
                <a16:creationId xmlns:a16="http://schemas.microsoft.com/office/drawing/2014/main" id="{041ACF0F-F56F-CD45-5124-89E311C7DBCB}"/>
              </a:ext>
            </a:extLst>
          </p:cNvPr>
          <p:cNvSpPr txBox="1"/>
          <p:nvPr userDrawn="1"/>
        </p:nvSpPr>
        <p:spPr>
          <a:xfrm>
            <a:off x="463415" y="4430017"/>
            <a:ext cx="2239444" cy="369332"/>
          </a:xfrm>
          <a:prstGeom prst="rect">
            <a:avLst/>
          </a:prstGeom>
          <a:noFill/>
        </p:spPr>
        <p:txBody>
          <a:bodyPr wrap="square" rtlCol="0">
            <a:spAutoFit/>
          </a:bodyPr>
          <a:lstStyle/>
          <a:p>
            <a:r>
              <a:rPr lang="en-US" sz="1800" b="1" i="0" u="none" strike="noStrike" kern="1200" cap="none" dirty="0">
                <a:solidFill>
                  <a:srgbClr val="AE8625"/>
                </a:solidFill>
                <a:latin typeface="Prata" pitchFamily="34" charset="0"/>
                <a:ea typeface="Prata" pitchFamily="34" charset="-122"/>
                <a:cs typeface="Arial"/>
                <a:sym typeface="Arial"/>
              </a:rPr>
              <a:t>By AliReza </a:t>
            </a:r>
            <a:r>
              <a:rPr lang="en-US" sz="1800" b="1" kern="1200" dirty="0">
                <a:solidFill>
                  <a:srgbClr val="AE8625"/>
                </a:solidFill>
                <a:latin typeface="Prata" pitchFamily="34" charset="0"/>
                <a:ea typeface="Prata" pitchFamily="34" charset="-122"/>
              </a:rPr>
              <a:t>Khalili</a:t>
            </a:r>
            <a:endParaRPr lang="fa-IR" sz="1800" b="1" kern="1200" dirty="0">
              <a:solidFill>
                <a:srgbClr val="AE8625"/>
              </a:solidFill>
              <a:latin typeface="Prata" pitchFamily="34" charset="0"/>
              <a:ea typeface="Prata" pitchFamily="34" charset="-122"/>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CUSTOM_11_1_1">
    <p:spTree>
      <p:nvGrpSpPr>
        <p:cNvPr id="1" name="Shape 171"/>
        <p:cNvGrpSpPr/>
        <p:nvPr/>
      </p:nvGrpSpPr>
      <p:grpSpPr>
        <a:xfrm>
          <a:off x="0" y="0"/>
          <a:ext cx="0" cy="0"/>
          <a:chOff x="0" y="0"/>
          <a:chExt cx="0" cy="0"/>
        </a:xfrm>
      </p:grpSpPr>
      <p:pic>
        <p:nvPicPr>
          <p:cNvPr id="172" name="Google Shape;172;p16"/>
          <p:cNvPicPr preferRelativeResize="0"/>
          <p:nvPr/>
        </p:nvPicPr>
        <p:blipFill>
          <a:blip r:embed="rId2">
            <a:alphaModFix amt="83000"/>
          </a:blip>
          <a:stretch>
            <a:fillRect/>
          </a:stretch>
        </p:blipFill>
        <p:spPr>
          <a:xfrm>
            <a:off x="-539501" y="146813"/>
            <a:ext cx="1550575" cy="1550575"/>
          </a:xfrm>
          <a:prstGeom prst="rect">
            <a:avLst/>
          </a:prstGeom>
          <a:noFill/>
          <a:ln>
            <a:noFill/>
          </a:ln>
        </p:spPr>
      </p:pic>
      <p:grpSp>
        <p:nvGrpSpPr>
          <p:cNvPr id="173" name="Google Shape;173;p16"/>
          <p:cNvGrpSpPr/>
          <p:nvPr/>
        </p:nvGrpSpPr>
        <p:grpSpPr>
          <a:xfrm>
            <a:off x="226650" y="114900"/>
            <a:ext cx="8690700" cy="4913700"/>
            <a:chOff x="226650" y="114900"/>
            <a:chExt cx="8690700" cy="4913700"/>
          </a:xfrm>
        </p:grpSpPr>
        <p:cxnSp>
          <p:nvCxnSpPr>
            <p:cNvPr id="174" name="Google Shape;174;p16"/>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75" name="Google Shape;175;p16"/>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76" name="Google Shape;176;p16"/>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177" name="Google Shape;177;p16"/>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178" name="Google Shape;178;p16"/>
          <p:cNvSpPr/>
          <p:nvPr/>
        </p:nvSpPr>
        <p:spPr>
          <a:xfrm>
            <a:off x="8803338" y="4530059"/>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179" name="Google Shape;179;p16"/>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 name="TextBox 1">
            <a:extLst>
              <a:ext uri="{FF2B5EF4-FFF2-40B4-BE49-F238E27FC236}">
                <a16:creationId xmlns:a16="http://schemas.microsoft.com/office/drawing/2014/main" id="{BA805CD7-430E-03B4-F833-8D5C1A1901D6}"/>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180"/>
        <p:cNvGrpSpPr/>
        <p:nvPr/>
      </p:nvGrpSpPr>
      <p:grpSpPr>
        <a:xfrm>
          <a:off x="0" y="0"/>
          <a:ext cx="0" cy="0"/>
          <a:chOff x="0" y="0"/>
          <a:chExt cx="0" cy="0"/>
        </a:xfrm>
      </p:grpSpPr>
      <p:grpSp>
        <p:nvGrpSpPr>
          <p:cNvPr id="181" name="Google Shape;181;p17"/>
          <p:cNvGrpSpPr/>
          <p:nvPr/>
        </p:nvGrpSpPr>
        <p:grpSpPr>
          <a:xfrm>
            <a:off x="-931525" y="-736028"/>
            <a:ext cx="10075526" cy="5879527"/>
            <a:chOff x="-931525" y="-736028"/>
            <a:chExt cx="10075526" cy="5879527"/>
          </a:xfrm>
        </p:grpSpPr>
        <p:pic>
          <p:nvPicPr>
            <p:cNvPr id="182" name="Google Shape;182;p17"/>
            <p:cNvPicPr preferRelativeResize="0"/>
            <p:nvPr/>
          </p:nvPicPr>
          <p:blipFill>
            <a:blip r:embed="rId2">
              <a:alphaModFix amt="83000"/>
            </a:blip>
            <a:stretch>
              <a:fillRect/>
            </a:stretch>
          </p:blipFill>
          <p:spPr>
            <a:xfrm flipH="1">
              <a:off x="-931525" y="-736028"/>
              <a:ext cx="2159301" cy="2159301"/>
            </a:xfrm>
            <a:prstGeom prst="rect">
              <a:avLst/>
            </a:prstGeom>
            <a:noFill/>
            <a:ln>
              <a:noFill/>
            </a:ln>
          </p:spPr>
        </p:pic>
        <p:pic>
          <p:nvPicPr>
            <p:cNvPr id="183" name="Google Shape;183;p17"/>
            <p:cNvPicPr preferRelativeResize="0"/>
            <p:nvPr/>
          </p:nvPicPr>
          <p:blipFill rotWithShape="1">
            <a:blip r:embed="rId2">
              <a:alphaModFix amt="83000"/>
            </a:blip>
            <a:srcRect r="38340" b="46080"/>
            <a:stretch/>
          </p:blipFill>
          <p:spPr>
            <a:xfrm>
              <a:off x="4282500" y="892225"/>
              <a:ext cx="4861501" cy="4251274"/>
            </a:xfrm>
            <a:prstGeom prst="rect">
              <a:avLst/>
            </a:prstGeom>
            <a:noFill/>
            <a:ln>
              <a:noFill/>
            </a:ln>
          </p:spPr>
        </p:pic>
      </p:grpSp>
      <p:grpSp>
        <p:nvGrpSpPr>
          <p:cNvPr id="184" name="Google Shape;184;p17"/>
          <p:cNvGrpSpPr/>
          <p:nvPr/>
        </p:nvGrpSpPr>
        <p:grpSpPr>
          <a:xfrm>
            <a:off x="198926" y="111600"/>
            <a:ext cx="8690700" cy="4913700"/>
            <a:chOff x="198926" y="111600"/>
            <a:chExt cx="8690700" cy="4913700"/>
          </a:xfrm>
        </p:grpSpPr>
        <p:cxnSp>
          <p:nvCxnSpPr>
            <p:cNvPr id="185" name="Google Shape;185;p17"/>
            <p:cNvCxnSpPr/>
            <p:nvPr/>
          </p:nvCxnSpPr>
          <p:spPr>
            <a:xfrm rot="10800000">
              <a:off x="198926" y="3363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17"/>
            <p:cNvCxnSpPr/>
            <p:nvPr/>
          </p:nvCxnSpPr>
          <p:spPr>
            <a:xfrm rot="10800000">
              <a:off x="198926" y="48005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87" name="Google Shape;187;p17"/>
            <p:cNvCxnSpPr/>
            <p:nvPr/>
          </p:nvCxnSpPr>
          <p:spPr>
            <a:xfrm>
              <a:off x="8680101" y="1116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188" name="Google Shape;188;p17"/>
            <p:cNvCxnSpPr/>
            <p:nvPr/>
          </p:nvCxnSpPr>
          <p:spPr>
            <a:xfrm>
              <a:off x="455751" y="111600"/>
              <a:ext cx="0" cy="4913700"/>
            </a:xfrm>
            <a:prstGeom prst="straightConnector1">
              <a:avLst/>
            </a:prstGeom>
            <a:noFill/>
            <a:ln w="9525" cap="flat" cmpd="sng">
              <a:solidFill>
                <a:schemeClr val="dk1"/>
              </a:solidFill>
              <a:prstDash val="solid"/>
              <a:round/>
              <a:headEnd type="none" w="med" len="med"/>
              <a:tailEnd type="none" w="med" len="med"/>
            </a:ln>
          </p:spPr>
        </p:cxnSp>
      </p:grpSp>
      <p:grpSp>
        <p:nvGrpSpPr>
          <p:cNvPr id="189" name="Google Shape;189;p17"/>
          <p:cNvGrpSpPr/>
          <p:nvPr/>
        </p:nvGrpSpPr>
        <p:grpSpPr>
          <a:xfrm>
            <a:off x="600775" y="4920087"/>
            <a:ext cx="1356700" cy="147900"/>
            <a:chOff x="600775" y="4920087"/>
            <a:chExt cx="1356700" cy="147900"/>
          </a:xfrm>
        </p:grpSpPr>
        <p:sp>
          <p:nvSpPr>
            <p:cNvPr id="190" name="Google Shape;190;p17"/>
            <p:cNvSpPr/>
            <p:nvPr/>
          </p:nvSpPr>
          <p:spPr>
            <a:xfrm rot="10800000">
              <a:off x="600775" y="4920087"/>
              <a:ext cx="1091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191" name="Google Shape;191;p17"/>
            <p:cNvSpPr/>
            <p:nvPr/>
          </p:nvSpPr>
          <p:spPr>
            <a:xfrm rot="10800000">
              <a:off x="1809575" y="4920087"/>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grpSp>
      <p:sp>
        <p:nvSpPr>
          <p:cNvPr id="192" name="Google Shape;192;p17"/>
          <p:cNvSpPr txBox="1">
            <a:spLocks noGrp="1"/>
          </p:cNvSpPr>
          <p:nvPr>
            <p:ph type="title"/>
          </p:nvPr>
        </p:nvSpPr>
        <p:spPr>
          <a:xfrm flipH="1">
            <a:off x="718263" y="2739600"/>
            <a:ext cx="4052100" cy="1861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600"/>
              <a:buNone/>
              <a:defRPr sz="5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3" name="Google Shape;193;p17"/>
          <p:cNvSpPr txBox="1">
            <a:spLocks noGrp="1"/>
          </p:cNvSpPr>
          <p:nvPr>
            <p:ph type="title" idx="2" hasCustomPrompt="1"/>
          </p:nvPr>
        </p:nvSpPr>
        <p:spPr>
          <a:xfrm flipH="1">
            <a:off x="718263" y="536275"/>
            <a:ext cx="1811700" cy="1122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4" name="Google Shape;194;p17"/>
          <p:cNvSpPr>
            <a:spLocks noGrp="1"/>
          </p:cNvSpPr>
          <p:nvPr>
            <p:ph type="pic" idx="3"/>
          </p:nvPr>
        </p:nvSpPr>
        <p:spPr>
          <a:xfrm flipH="1">
            <a:off x="4931938" y="536275"/>
            <a:ext cx="3493800" cy="4064400"/>
          </a:xfrm>
          <a:prstGeom prst="roundRect">
            <a:avLst>
              <a:gd name="adj" fmla="val 50000"/>
            </a:avLst>
          </a:prstGeom>
          <a:noFill/>
          <a:ln w="9525" cap="flat" cmpd="sng">
            <a:solidFill>
              <a:schemeClr val="dk1"/>
            </a:solidFill>
            <a:prstDash val="solid"/>
            <a:round/>
            <a:headEnd type="none" w="sm" len="sm"/>
            <a:tailEnd type="none" w="sm" len="sm"/>
          </a:ln>
        </p:spPr>
      </p:sp>
      <p:sp>
        <p:nvSpPr>
          <p:cNvPr id="2" name="TextBox 1">
            <a:extLst>
              <a:ext uri="{FF2B5EF4-FFF2-40B4-BE49-F238E27FC236}">
                <a16:creationId xmlns:a16="http://schemas.microsoft.com/office/drawing/2014/main" id="{80838B7F-063B-56E3-C4DB-B297D2B44A61}"/>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236"/>
        <p:cNvGrpSpPr/>
        <p:nvPr/>
      </p:nvGrpSpPr>
      <p:grpSpPr>
        <a:xfrm>
          <a:off x="0" y="0"/>
          <a:ext cx="0" cy="0"/>
          <a:chOff x="0" y="0"/>
          <a:chExt cx="0" cy="0"/>
        </a:xfrm>
      </p:grpSpPr>
      <p:pic>
        <p:nvPicPr>
          <p:cNvPr id="237" name="Google Shape;237;p21"/>
          <p:cNvPicPr preferRelativeResize="0"/>
          <p:nvPr/>
        </p:nvPicPr>
        <p:blipFill>
          <a:blip r:embed="rId2">
            <a:alphaModFix amt="83000"/>
          </a:blip>
          <a:stretch>
            <a:fillRect/>
          </a:stretch>
        </p:blipFill>
        <p:spPr>
          <a:xfrm>
            <a:off x="-99997" y="-224175"/>
            <a:ext cx="1922751" cy="1922751"/>
          </a:xfrm>
          <a:prstGeom prst="rect">
            <a:avLst/>
          </a:prstGeom>
          <a:noFill/>
          <a:ln>
            <a:noFill/>
          </a:ln>
        </p:spPr>
      </p:pic>
      <p:grpSp>
        <p:nvGrpSpPr>
          <p:cNvPr id="238" name="Google Shape;238;p21"/>
          <p:cNvGrpSpPr/>
          <p:nvPr/>
        </p:nvGrpSpPr>
        <p:grpSpPr>
          <a:xfrm>
            <a:off x="226650" y="114900"/>
            <a:ext cx="8690700" cy="4913700"/>
            <a:chOff x="226650" y="114900"/>
            <a:chExt cx="8690700" cy="4913700"/>
          </a:xfrm>
        </p:grpSpPr>
        <p:cxnSp>
          <p:nvCxnSpPr>
            <p:cNvPr id="239" name="Google Shape;239;p21"/>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240" name="Google Shape;240;p21"/>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241" name="Google Shape;241;p21"/>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242" name="Google Shape;242;p21"/>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243" name="Google Shape;243;p21"/>
          <p:cNvSpPr/>
          <p:nvPr/>
        </p:nvSpPr>
        <p:spPr>
          <a:xfrm rot="10800000" flipH="1">
            <a:off x="5933410" y="4880700"/>
            <a:ext cx="8874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44" name="Google Shape;244;p21"/>
          <p:cNvSpPr txBox="1">
            <a:spLocks noGrp="1"/>
          </p:cNvSpPr>
          <p:nvPr>
            <p:ph type="title"/>
          </p:nvPr>
        </p:nvSpPr>
        <p:spPr>
          <a:xfrm>
            <a:off x="1132488" y="1544513"/>
            <a:ext cx="2317500" cy="1093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5" name="Google Shape;245;p21"/>
          <p:cNvSpPr txBox="1">
            <a:spLocks noGrp="1"/>
          </p:cNvSpPr>
          <p:nvPr>
            <p:ph type="subTitle" idx="1"/>
          </p:nvPr>
        </p:nvSpPr>
        <p:spPr>
          <a:xfrm>
            <a:off x="1132500" y="2638088"/>
            <a:ext cx="2317500" cy="96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 name="TextBox 2">
            <a:extLst>
              <a:ext uri="{FF2B5EF4-FFF2-40B4-BE49-F238E27FC236}">
                <a16:creationId xmlns:a16="http://schemas.microsoft.com/office/drawing/2014/main" id="{A2C66858-1D4F-03C4-E209-300B18C8979C}"/>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246"/>
        <p:cNvGrpSpPr/>
        <p:nvPr/>
      </p:nvGrpSpPr>
      <p:grpSpPr>
        <a:xfrm>
          <a:off x="0" y="0"/>
          <a:ext cx="0" cy="0"/>
          <a:chOff x="0" y="0"/>
          <a:chExt cx="0" cy="0"/>
        </a:xfrm>
      </p:grpSpPr>
      <p:pic>
        <p:nvPicPr>
          <p:cNvPr id="247" name="Google Shape;247;p22"/>
          <p:cNvPicPr preferRelativeResize="0"/>
          <p:nvPr/>
        </p:nvPicPr>
        <p:blipFill>
          <a:blip r:embed="rId2">
            <a:alphaModFix amt="83000"/>
          </a:blip>
          <a:stretch>
            <a:fillRect/>
          </a:stretch>
        </p:blipFill>
        <p:spPr>
          <a:xfrm>
            <a:off x="136269" y="3192447"/>
            <a:ext cx="1951082" cy="1951050"/>
          </a:xfrm>
          <a:prstGeom prst="rect">
            <a:avLst/>
          </a:prstGeom>
          <a:noFill/>
          <a:ln>
            <a:noFill/>
          </a:ln>
        </p:spPr>
      </p:pic>
      <p:grpSp>
        <p:nvGrpSpPr>
          <p:cNvPr id="248" name="Google Shape;248;p22"/>
          <p:cNvGrpSpPr/>
          <p:nvPr/>
        </p:nvGrpSpPr>
        <p:grpSpPr>
          <a:xfrm>
            <a:off x="226650" y="114900"/>
            <a:ext cx="8690700" cy="4913700"/>
            <a:chOff x="226650" y="114900"/>
            <a:chExt cx="8690700" cy="4913700"/>
          </a:xfrm>
        </p:grpSpPr>
        <p:cxnSp>
          <p:nvCxnSpPr>
            <p:cNvPr id="249" name="Google Shape;249;p22"/>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250" name="Google Shape;250;p22"/>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251" name="Google Shape;251;p22"/>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252" name="Google Shape;252;p22"/>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253" name="Google Shape;253;p22"/>
          <p:cNvSpPr/>
          <p:nvPr/>
        </p:nvSpPr>
        <p:spPr>
          <a:xfrm rot="-5400000" flipH="1">
            <a:off x="-216488" y="841465"/>
            <a:ext cx="8874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54" name="Google Shape;254;p22"/>
          <p:cNvSpPr txBox="1">
            <a:spLocks noGrp="1"/>
          </p:cNvSpPr>
          <p:nvPr>
            <p:ph type="title"/>
          </p:nvPr>
        </p:nvSpPr>
        <p:spPr>
          <a:xfrm>
            <a:off x="1725875" y="1531691"/>
            <a:ext cx="2101200" cy="1093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5" name="Google Shape;255;p22"/>
          <p:cNvSpPr txBox="1">
            <a:spLocks noGrp="1"/>
          </p:cNvSpPr>
          <p:nvPr>
            <p:ph type="subTitle" idx="1"/>
          </p:nvPr>
        </p:nvSpPr>
        <p:spPr>
          <a:xfrm>
            <a:off x="1725875" y="2642075"/>
            <a:ext cx="2101200" cy="98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 name="TextBox 1">
            <a:extLst>
              <a:ext uri="{FF2B5EF4-FFF2-40B4-BE49-F238E27FC236}">
                <a16:creationId xmlns:a16="http://schemas.microsoft.com/office/drawing/2014/main" id="{8D8C44C0-F445-482F-5654-EDFFD814EE47}"/>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79"/>
        <p:cNvGrpSpPr/>
        <p:nvPr/>
      </p:nvGrpSpPr>
      <p:grpSpPr>
        <a:xfrm>
          <a:off x="0" y="0"/>
          <a:ext cx="0" cy="0"/>
          <a:chOff x="0" y="0"/>
          <a:chExt cx="0" cy="0"/>
        </a:xfrm>
      </p:grpSpPr>
      <p:pic>
        <p:nvPicPr>
          <p:cNvPr id="280" name="Google Shape;280;p25"/>
          <p:cNvPicPr preferRelativeResize="0"/>
          <p:nvPr/>
        </p:nvPicPr>
        <p:blipFill>
          <a:blip r:embed="rId2">
            <a:alphaModFix amt="83000"/>
          </a:blip>
          <a:stretch>
            <a:fillRect/>
          </a:stretch>
        </p:blipFill>
        <p:spPr>
          <a:xfrm>
            <a:off x="3724269" y="4040285"/>
            <a:ext cx="1695462" cy="1695441"/>
          </a:xfrm>
          <a:prstGeom prst="rect">
            <a:avLst/>
          </a:prstGeom>
          <a:noFill/>
          <a:ln>
            <a:noFill/>
          </a:ln>
        </p:spPr>
      </p:pic>
      <p:grpSp>
        <p:nvGrpSpPr>
          <p:cNvPr id="281" name="Google Shape;281;p25"/>
          <p:cNvGrpSpPr/>
          <p:nvPr/>
        </p:nvGrpSpPr>
        <p:grpSpPr>
          <a:xfrm>
            <a:off x="226650" y="114900"/>
            <a:ext cx="8690700" cy="4913700"/>
            <a:chOff x="226650" y="114900"/>
            <a:chExt cx="8690700" cy="4913700"/>
          </a:xfrm>
        </p:grpSpPr>
        <p:cxnSp>
          <p:nvCxnSpPr>
            <p:cNvPr id="282" name="Google Shape;282;p25"/>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283" name="Google Shape;283;p25"/>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284" name="Google Shape;284;p25"/>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285" name="Google Shape;285;p25"/>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286" name="Google Shape;286;p25"/>
          <p:cNvSpPr/>
          <p:nvPr/>
        </p:nvSpPr>
        <p:spPr>
          <a:xfrm>
            <a:off x="4498050" y="96059"/>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87" name="Google Shape;287;p25"/>
          <p:cNvSpPr txBox="1">
            <a:spLocks noGrp="1"/>
          </p:cNvSpPr>
          <p:nvPr>
            <p:ph type="subTitle" idx="1"/>
          </p:nvPr>
        </p:nvSpPr>
        <p:spPr>
          <a:xfrm>
            <a:off x="4929931" y="1820025"/>
            <a:ext cx="2896800" cy="223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8" name="Google Shape;288;p25"/>
          <p:cNvSpPr txBox="1">
            <a:spLocks noGrp="1"/>
          </p:cNvSpPr>
          <p:nvPr>
            <p:ph type="subTitle" idx="2"/>
          </p:nvPr>
        </p:nvSpPr>
        <p:spPr>
          <a:xfrm>
            <a:off x="1317275" y="1820025"/>
            <a:ext cx="2896800" cy="223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9" name="Google Shape;289;p25"/>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2" name="TextBox 1">
            <a:extLst>
              <a:ext uri="{FF2B5EF4-FFF2-40B4-BE49-F238E27FC236}">
                <a16:creationId xmlns:a16="http://schemas.microsoft.com/office/drawing/2014/main" id="{0859D6DD-2876-428B-7B32-CCEDC865D0CD}"/>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90"/>
        <p:cNvGrpSpPr/>
        <p:nvPr/>
      </p:nvGrpSpPr>
      <p:grpSpPr>
        <a:xfrm>
          <a:off x="0" y="0"/>
          <a:ext cx="0" cy="0"/>
          <a:chOff x="0" y="0"/>
          <a:chExt cx="0" cy="0"/>
        </a:xfrm>
      </p:grpSpPr>
      <p:pic>
        <p:nvPicPr>
          <p:cNvPr id="291" name="Google Shape;291;p26"/>
          <p:cNvPicPr preferRelativeResize="0"/>
          <p:nvPr/>
        </p:nvPicPr>
        <p:blipFill>
          <a:blip r:embed="rId2">
            <a:alphaModFix amt="83000"/>
          </a:blip>
          <a:stretch>
            <a:fillRect/>
          </a:stretch>
        </p:blipFill>
        <p:spPr>
          <a:xfrm>
            <a:off x="7219944" y="4121510"/>
            <a:ext cx="1695462" cy="1695441"/>
          </a:xfrm>
          <a:prstGeom prst="rect">
            <a:avLst/>
          </a:prstGeom>
          <a:noFill/>
          <a:ln>
            <a:noFill/>
          </a:ln>
        </p:spPr>
      </p:pic>
      <p:grpSp>
        <p:nvGrpSpPr>
          <p:cNvPr id="292" name="Google Shape;292;p26"/>
          <p:cNvGrpSpPr/>
          <p:nvPr/>
        </p:nvGrpSpPr>
        <p:grpSpPr>
          <a:xfrm>
            <a:off x="226650" y="114900"/>
            <a:ext cx="8690700" cy="4913700"/>
            <a:chOff x="226650" y="114900"/>
            <a:chExt cx="8690700" cy="4913700"/>
          </a:xfrm>
        </p:grpSpPr>
        <p:cxnSp>
          <p:nvCxnSpPr>
            <p:cNvPr id="293" name="Google Shape;293;p26"/>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294" name="Google Shape;294;p26"/>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295" name="Google Shape;295;p26"/>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296" name="Google Shape;296;p26"/>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297" name="Google Shape;297;p26"/>
          <p:cNvSpPr/>
          <p:nvPr/>
        </p:nvSpPr>
        <p:spPr>
          <a:xfrm rot="10800000" flipH="1">
            <a:off x="560836" y="114891"/>
            <a:ext cx="8874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98" name="Google Shape;298;p26"/>
          <p:cNvSpPr txBox="1">
            <a:spLocks noGrp="1"/>
          </p:cNvSpPr>
          <p:nvPr>
            <p:ph type="subTitle" idx="1"/>
          </p:nvPr>
        </p:nvSpPr>
        <p:spPr>
          <a:xfrm>
            <a:off x="937625" y="2822278"/>
            <a:ext cx="2175300" cy="151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9" name="Google Shape;299;p26"/>
          <p:cNvSpPr txBox="1">
            <a:spLocks noGrp="1"/>
          </p:cNvSpPr>
          <p:nvPr>
            <p:ph type="subTitle" idx="2"/>
          </p:nvPr>
        </p:nvSpPr>
        <p:spPr>
          <a:xfrm>
            <a:off x="3484348" y="2822278"/>
            <a:ext cx="2175300" cy="151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0" name="Google Shape;300;p26"/>
          <p:cNvSpPr txBox="1">
            <a:spLocks noGrp="1"/>
          </p:cNvSpPr>
          <p:nvPr>
            <p:ph type="subTitle" idx="3"/>
          </p:nvPr>
        </p:nvSpPr>
        <p:spPr>
          <a:xfrm>
            <a:off x="6031075" y="2822278"/>
            <a:ext cx="2175300" cy="151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1" name="Google Shape;301;p26"/>
          <p:cNvSpPr txBox="1">
            <a:spLocks noGrp="1"/>
          </p:cNvSpPr>
          <p:nvPr>
            <p:ph type="subTitle" idx="4"/>
          </p:nvPr>
        </p:nvSpPr>
        <p:spPr>
          <a:xfrm>
            <a:off x="937625" y="2325991"/>
            <a:ext cx="2175300" cy="488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2" name="Google Shape;302;p26"/>
          <p:cNvSpPr txBox="1">
            <a:spLocks noGrp="1"/>
          </p:cNvSpPr>
          <p:nvPr>
            <p:ph type="subTitle" idx="5"/>
          </p:nvPr>
        </p:nvSpPr>
        <p:spPr>
          <a:xfrm>
            <a:off x="3484348" y="2325991"/>
            <a:ext cx="2175300" cy="488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3" name="Google Shape;303;p26"/>
          <p:cNvSpPr txBox="1">
            <a:spLocks noGrp="1"/>
          </p:cNvSpPr>
          <p:nvPr>
            <p:ph type="subTitle" idx="6"/>
          </p:nvPr>
        </p:nvSpPr>
        <p:spPr>
          <a:xfrm>
            <a:off x="6031075" y="2325991"/>
            <a:ext cx="2175300" cy="488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4" name="Google Shape;304;p26"/>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2" name="TextBox 1">
            <a:extLst>
              <a:ext uri="{FF2B5EF4-FFF2-40B4-BE49-F238E27FC236}">
                <a16:creationId xmlns:a16="http://schemas.microsoft.com/office/drawing/2014/main" id="{BCC62CA0-C31A-C9E4-6B4A-243E3B9E7268}"/>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05"/>
        <p:cNvGrpSpPr/>
        <p:nvPr/>
      </p:nvGrpSpPr>
      <p:grpSpPr>
        <a:xfrm>
          <a:off x="0" y="0"/>
          <a:ext cx="0" cy="0"/>
          <a:chOff x="0" y="0"/>
          <a:chExt cx="0" cy="0"/>
        </a:xfrm>
      </p:grpSpPr>
      <p:pic>
        <p:nvPicPr>
          <p:cNvPr id="306" name="Google Shape;306;p27"/>
          <p:cNvPicPr preferRelativeResize="0"/>
          <p:nvPr/>
        </p:nvPicPr>
        <p:blipFill>
          <a:blip r:embed="rId2">
            <a:alphaModFix amt="83000"/>
          </a:blip>
          <a:stretch>
            <a:fillRect/>
          </a:stretch>
        </p:blipFill>
        <p:spPr>
          <a:xfrm>
            <a:off x="6506438" y="-724800"/>
            <a:ext cx="1496275" cy="1496275"/>
          </a:xfrm>
          <a:prstGeom prst="rect">
            <a:avLst/>
          </a:prstGeom>
          <a:noFill/>
          <a:ln>
            <a:noFill/>
          </a:ln>
        </p:spPr>
      </p:pic>
      <p:grpSp>
        <p:nvGrpSpPr>
          <p:cNvPr id="307" name="Google Shape;307;p27"/>
          <p:cNvGrpSpPr/>
          <p:nvPr/>
        </p:nvGrpSpPr>
        <p:grpSpPr>
          <a:xfrm>
            <a:off x="226650" y="114900"/>
            <a:ext cx="8690700" cy="4913700"/>
            <a:chOff x="226650" y="114900"/>
            <a:chExt cx="8690700" cy="4913700"/>
          </a:xfrm>
        </p:grpSpPr>
        <p:cxnSp>
          <p:nvCxnSpPr>
            <p:cNvPr id="308" name="Google Shape;308;p27"/>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09" name="Google Shape;309;p27"/>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10" name="Google Shape;310;p27"/>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311" name="Google Shape;311;p27"/>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312" name="Google Shape;312;p27"/>
          <p:cNvSpPr/>
          <p:nvPr/>
        </p:nvSpPr>
        <p:spPr>
          <a:xfrm rot="-5400000" flipH="1">
            <a:off x="-160864" y="2497800"/>
            <a:ext cx="8874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313" name="Google Shape;313;p27"/>
          <p:cNvSpPr txBox="1">
            <a:spLocks noGrp="1"/>
          </p:cNvSpPr>
          <p:nvPr>
            <p:ph type="subTitle" idx="1"/>
          </p:nvPr>
        </p:nvSpPr>
        <p:spPr>
          <a:xfrm>
            <a:off x="1392787" y="1825092"/>
            <a:ext cx="26928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4" name="Google Shape;314;p27"/>
          <p:cNvSpPr txBox="1">
            <a:spLocks noGrp="1"/>
          </p:cNvSpPr>
          <p:nvPr>
            <p:ph type="subTitle" idx="2"/>
          </p:nvPr>
        </p:nvSpPr>
        <p:spPr>
          <a:xfrm>
            <a:off x="5058413" y="1825092"/>
            <a:ext cx="26928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5" name="Google Shape;315;p27"/>
          <p:cNvSpPr txBox="1">
            <a:spLocks noGrp="1"/>
          </p:cNvSpPr>
          <p:nvPr>
            <p:ph type="subTitle" idx="3"/>
          </p:nvPr>
        </p:nvSpPr>
        <p:spPr>
          <a:xfrm>
            <a:off x="1392787" y="3485674"/>
            <a:ext cx="26928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6" name="Google Shape;316;p27"/>
          <p:cNvSpPr txBox="1">
            <a:spLocks noGrp="1"/>
          </p:cNvSpPr>
          <p:nvPr>
            <p:ph type="subTitle" idx="4"/>
          </p:nvPr>
        </p:nvSpPr>
        <p:spPr>
          <a:xfrm>
            <a:off x="5058413" y="3485674"/>
            <a:ext cx="26928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7" name="Google Shape;317;p27"/>
          <p:cNvSpPr txBox="1">
            <a:spLocks noGrp="1"/>
          </p:cNvSpPr>
          <p:nvPr>
            <p:ph type="subTitle" idx="5"/>
          </p:nvPr>
        </p:nvSpPr>
        <p:spPr>
          <a:xfrm>
            <a:off x="1392788" y="1362800"/>
            <a:ext cx="2692800" cy="450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18" name="Google Shape;318;p27"/>
          <p:cNvSpPr txBox="1">
            <a:spLocks noGrp="1"/>
          </p:cNvSpPr>
          <p:nvPr>
            <p:ph type="subTitle" idx="6"/>
          </p:nvPr>
        </p:nvSpPr>
        <p:spPr>
          <a:xfrm>
            <a:off x="1392788" y="3023557"/>
            <a:ext cx="2692800" cy="450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19" name="Google Shape;319;p27"/>
          <p:cNvSpPr txBox="1">
            <a:spLocks noGrp="1"/>
          </p:cNvSpPr>
          <p:nvPr>
            <p:ph type="subTitle" idx="7"/>
          </p:nvPr>
        </p:nvSpPr>
        <p:spPr>
          <a:xfrm>
            <a:off x="5058388" y="1362800"/>
            <a:ext cx="2692800" cy="450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20" name="Google Shape;320;p27"/>
          <p:cNvSpPr txBox="1">
            <a:spLocks noGrp="1"/>
          </p:cNvSpPr>
          <p:nvPr>
            <p:ph type="subTitle" idx="8"/>
          </p:nvPr>
        </p:nvSpPr>
        <p:spPr>
          <a:xfrm>
            <a:off x="5058388" y="3023557"/>
            <a:ext cx="2692800" cy="450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21" name="Google Shape;321;p27"/>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2" name="TextBox 1">
            <a:extLst>
              <a:ext uri="{FF2B5EF4-FFF2-40B4-BE49-F238E27FC236}">
                <a16:creationId xmlns:a16="http://schemas.microsoft.com/office/drawing/2014/main" id="{732A9FB1-C495-904E-58F4-9EE2D91567F0}"/>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ive columns">
  <p:cSld name="CUSTOM_5_1">
    <p:spTree>
      <p:nvGrpSpPr>
        <p:cNvPr id="1" name="Shape 322"/>
        <p:cNvGrpSpPr/>
        <p:nvPr/>
      </p:nvGrpSpPr>
      <p:grpSpPr>
        <a:xfrm>
          <a:off x="0" y="0"/>
          <a:ext cx="0" cy="0"/>
          <a:chOff x="0" y="0"/>
          <a:chExt cx="0" cy="0"/>
        </a:xfrm>
      </p:grpSpPr>
      <p:pic>
        <p:nvPicPr>
          <p:cNvPr id="323" name="Google Shape;323;p28"/>
          <p:cNvPicPr preferRelativeResize="0"/>
          <p:nvPr/>
        </p:nvPicPr>
        <p:blipFill>
          <a:blip r:embed="rId2">
            <a:alphaModFix amt="83000"/>
          </a:blip>
          <a:stretch>
            <a:fillRect/>
          </a:stretch>
        </p:blipFill>
        <p:spPr>
          <a:xfrm>
            <a:off x="-436313" y="-189462"/>
            <a:ext cx="1550575" cy="1550575"/>
          </a:xfrm>
          <a:prstGeom prst="rect">
            <a:avLst/>
          </a:prstGeom>
          <a:noFill/>
          <a:ln>
            <a:noFill/>
          </a:ln>
        </p:spPr>
      </p:pic>
      <p:grpSp>
        <p:nvGrpSpPr>
          <p:cNvPr id="324" name="Google Shape;324;p28"/>
          <p:cNvGrpSpPr/>
          <p:nvPr/>
        </p:nvGrpSpPr>
        <p:grpSpPr>
          <a:xfrm>
            <a:off x="226650" y="114900"/>
            <a:ext cx="8690700" cy="4913700"/>
            <a:chOff x="226650" y="114900"/>
            <a:chExt cx="8690700" cy="4913700"/>
          </a:xfrm>
        </p:grpSpPr>
        <p:cxnSp>
          <p:nvCxnSpPr>
            <p:cNvPr id="325" name="Google Shape;325;p28"/>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26" name="Google Shape;326;p28"/>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27" name="Google Shape;327;p28"/>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328" name="Google Shape;328;p28"/>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329" name="Google Shape;329;p28"/>
          <p:cNvSpPr/>
          <p:nvPr/>
        </p:nvSpPr>
        <p:spPr>
          <a:xfrm>
            <a:off x="8857363" y="4456109"/>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330" name="Google Shape;330;p28"/>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331" name="Google Shape;331;p28"/>
          <p:cNvSpPr txBox="1">
            <a:spLocks noGrp="1"/>
          </p:cNvSpPr>
          <p:nvPr>
            <p:ph type="subTitle" idx="1"/>
          </p:nvPr>
        </p:nvSpPr>
        <p:spPr>
          <a:xfrm>
            <a:off x="758125" y="1821099"/>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2" name="Google Shape;332;p28"/>
          <p:cNvSpPr txBox="1">
            <a:spLocks noGrp="1"/>
          </p:cNvSpPr>
          <p:nvPr>
            <p:ph type="subTitle" idx="2"/>
          </p:nvPr>
        </p:nvSpPr>
        <p:spPr>
          <a:xfrm>
            <a:off x="3440700" y="1821099"/>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3" name="Google Shape;333;p28"/>
          <p:cNvSpPr txBox="1">
            <a:spLocks noGrp="1"/>
          </p:cNvSpPr>
          <p:nvPr>
            <p:ph type="subTitle" idx="3"/>
          </p:nvPr>
        </p:nvSpPr>
        <p:spPr>
          <a:xfrm>
            <a:off x="2099412" y="3482980"/>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4" name="Google Shape;334;p28"/>
          <p:cNvSpPr txBox="1">
            <a:spLocks noGrp="1"/>
          </p:cNvSpPr>
          <p:nvPr>
            <p:ph type="subTitle" idx="4"/>
          </p:nvPr>
        </p:nvSpPr>
        <p:spPr>
          <a:xfrm>
            <a:off x="4781988" y="3482980"/>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5" name="Google Shape;335;p28"/>
          <p:cNvSpPr txBox="1">
            <a:spLocks noGrp="1"/>
          </p:cNvSpPr>
          <p:nvPr>
            <p:ph type="subTitle" idx="5"/>
          </p:nvPr>
        </p:nvSpPr>
        <p:spPr>
          <a:xfrm>
            <a:off x="6123275" y="1821099"/>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6" name="Google Shape;336;p28"/>
          <p:cNvSpPr txBox="1">
            <a:spLocks noGrp="1"/>
          </p:cNvSpPr>
          <p:nvPr>
            <p:ph type="subTitle" idx="6"/>
          </p:nvPr>
        </p:nvSpPr>
        <p:spPr>
          <a:xfrm>
            <a:off x="758125" y="1366750"/>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37" name="Google Shape;337;p28"/>
          <p:cNvSpPr txBox="1">
            <a:spLocks noGrp="1"/>
          </p:cNvSpPr>
          <p:nvPr>
            <p:ph type="subTitle" idx="7"/>
          </p:nvPr>
        </p:nvSpPr>
        <p:spPr>
          <a:xfrm>
            <a:off x="3440700" y="1366750"/>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38" name="Google Shape;338;p28"/>
          <p:cNvSpPr txBox="1">
            <a:spLocks noGrp="1"/>
          </p:cNvSpPr>
          <p:nvPr>
            <p:ph type="subTitle" idx="8"/>
          </p:nvPr>
        </p:nvSpPr>
        <p:spPr>
          <a:xfrm>
            <a:off x="6123278" y="1366750"/>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39" name="Google Shape;339;p28"/>
          <p:cNvSpPr txBox="1">
            <a:spLocks noGrp="1"/>
          </p:cNvSpPr>
          <p:nvPr>
            <p:ph type="subTitle" idx="9"/>
          </p:nvPr>
        </p:nvSpPr>
        <p:spPr>
          <a:xfrm>
            <a:off x="2099412" y="3025361"/>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40" name="Google Shape;340;p28"/>
          <p:cNvSpPr txBox="1">
            <a:spLocks noGrp="1"/>
          </p:cNvSpPr>
          <p:nvPr>
            <p:ph type="subTitle" idx="13"/>
          </p:nvPr>
        </p:nvSpPr>
        <p:spPr>
          <a:xfrm>
            <a:off x="4781987" y="3025361"/>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 name="TextBox 1">
            <a:extLst>
              <a:ext uri="{FF2B5EF4-FFF2-40B4-BE49-F238E27FC236}">
                <a16:creationId xmlns:a16="http://schemas.microsoft.com/office/drawing/2014/main" id="{0BB0CA23-40EF-BB45-79DE-A1D18DCA8C8A}"/>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41"/>
        <p:cNvGrpSpPr/>
        <p:nvPr/>
      </p:nvGrpSpPr>
      <p:grpSpPr>
        <a:xfrm>
          <a:off x="0" y="0"/>
          <a:ext cx="0" cy="0"/>
          <a:chOff x="0" y="0"/>
          <a:chExt cx="0" cy="0"/>
        </a:xfrm>
      </p:grpSpPr>
      <p:grpSp>
        <p:nvGrpSpPr>
          <p:cNvPr id="342" name="Google Shape;342;p29"/>
          <p:cNvGrpSpPr/>
          <p:nvPr/>
        </p:nvGrpSpPr>
        <p:grpSpPr>
          <a:xfrm>
            <a:off x="226650" y="114900"/>
            <a:ext cx="8690700" cy="4913700"/>
            <a:chOff x="226650" y="114900"/>
            <a:chExt cx="8690700" cy="4913700"/>
          </a:xfrm>
        </p:grpSpPr>
        <p:cxnSp>
          <p:nvCxnSpPr>
            <p:cNvPr id="343" name="Google Shape;343;p29"/>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44" name="Google Shape;344;p29"/>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45" name="Google Shape;345;p29"/>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346" name="Google Shape;346;p29"/>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pic>
        <p:nvPicPr>
          <p:cNvPr id="347" name="Google Shape;347;p29"/>
          <p:cNvPicPr preferRelativeResize="0"/>
          <p:nvPr/>
        </p:nvPicPr>
        <p:blipFill>
          <a:blip r:embed="rId2">
            <a:alphaModFix amt="83000"/>
          </a:blip>
          <a:stretch>
            <a:fillRect/>
          </a:stretch>
        </p:blipFill>
        <p:spPr>
          <a:xfrm>
            <a:off x="8430713" y="3198475"/>
            <a:ext cx="1496275" cy="1496275"/>
          </a:xfrm>
          <a:prstGeom prst="rect">
            <a:avLst/>
          </a:prstGeom>
          <a:noFill/>
          <a:ln>
            <a:noFill/>
          </a:ln>
        </p:spPr>
      </p:pic>
      <p:sp>
        <p:nvSpPr>
          <p:cNvPr id="348" name="Google Shape;348;p29"/>
          <p:cNvSpPr/>
          <p:nvPr/>
        </p:nvSpPr>
        <p:spPr>
          <a:xfrm flipH="1">
            <a:off x="569234" y="101512"/>
            <a:ext cx="8874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349" name="Google Shape;349;p29"/>
          <p:cNvSpPr txBox="1">
            <a:spLocks noGrp="1"/>
          </p:cNvSpPr>
          <p:nvPr>
            <p:ph type="subTitle" idx="1"/>
          </p:nvPr>
        </p:nvSpPr>
        <p:spPr>
          <a:xfrm>
            <a:off x="758125" y="1812337"/>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0" name="Google Shape;350;p29"/>
          <p:cNvSpPr txBox="1">
            <a:spLocks noGrp="1"/>
          </p:cNvSpPr>
          <p:nvPr>
            <p:ph type="subTitle" idx="2"/>
          </p:nvPr>
        </p:nvSpPr>
        <p:spPr>
          <a:xfrm>
            <a:off x="3440700" y="1812337"/>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1" name="Google Shape;351;p29"/>
          <p:cNvSpPr txBox="1">
            <a:spLocks noGrp="1"/>
          </p:cNvSpPr>
          <p:nvPr>
            <p:ph type="subTitle" idx="3"/>
          </p:nvPr>
        </p:nvSpPr>
        <p:spPr>
          <a:xfrm>
            <a:off x="758125" y="3482980"/>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2" name="Google Shape;352;p29"/>
          <p:cNvSpPr txBox="1">
            <a:spLocks noGrp="1"/>
          </p:cNvSpPr>
          <p:nvPr>
            <p:ph type="subTitle" idx="4"/>
          </p:nvPr>
        </p:nvSpPr>
        <p:spPr>
          <a:xfrm>
            <a:off x="3440700" y="3482980"/>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3" name="Google Shape;353;p29"/>
          <p:cNvSpPr txBox="1">
            <a:spLocks noGrp="1"/>
          </p:cNvSpPr>
          <p:nvPr>
            <p:ph type="subTitle" idx="5"/>
          </p:nvPr>
        </p:nvSpPr>
        <p:spPr>
          <a:xfrm>
            <a:off x="6123275" y="1812337"/>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4" name="Google Shape;354;p29"/>
          <p:cNvSpPr txBox="1">
            <a:spLocks noGrp="1"/>
          </p:cNvSpPr>
          <p:nvPr>
            <p:ph type="subTitle" idx="6"/>
          </p:nvPr>
        </p:nvSpPr>
        <p:spPr>
          <a:xfrm>
            <a:off x="6123275" y="3482981"/>
            <a:ext cx="2262600" cy="10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5" name="Google Shape;355;p29"/>
          <p:cNvSpPr txBox="1">
            <a:spLocks noGrp="1"/>
          </p:cNvSpPr>
          <p:nvPr>
            <p:ph type="subTitle" idx="7"/>
          </p:nvPr>
        </p:nvSpPr>
        <p:spPr>
          <a:xfrm>
            <a:off x="758125" y="1357988"/>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56" name="Google Shape;356;p29"/>
          <p:cNvSpPr txBox="1">
            <a:spLocks noGrp="1"/>
          </p:cNvSpPr>
          <p:nvPr>
            <p:ph type="subTitle" idx="8"/>
          </p:nvPr>
        </p:nvSpPr>
        <p:spPr>
          <a:xfrm>
            <a:off x="3440700" y="1357988"/>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57" name="Google Shape;357;p29"/>
          <p:cNvSpPr txBox="1">
            <a:spLocks noGrp="1"/>
          </p:cNvSpPr>
          <p:nvPr>
            <p:ph type="subTitle" idx="9"/>
          </p:nvPr>
        </p:nvSpPr>
        <p:spPr>
          <a:xfrm>
            <a:off x="6123278" y="1357988"/>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58" name="Google Shape;358;p29"/>
          <p:cNvSpPr txBox="1">
            <a:spLocks noGrp="1"/>
          </p:cNvSpPr>
          <p:nvPr>
            <p:ph type="subTitle" idx="13"/>
          </p:nvPr>
        </p:nvSpPr>
        <p:spPr>
          <a:xfrm>
            <a:off x="758125" y="3025361"/>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59" name="Google Shape;359;p29"/>
          <p:cNvSpPr txBox="1">
            <a:spLocks noGrp="1"/>
          </p:cNvSpPr>
          <p:nvPr>
            <p:ph type="subTitle" idx="14"/>
          </p:nvPr>
        </p:nvSpPr>
        <p:spPr>
          <a:xfrm>
            <a:off x="3440700" y="3025361"/>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60" name="Google Shape;360;p29"/>
          <p:cNvSpPr txBox="1">
            <a:spLocks noGrp="1"/>
          </p:cNvSpPr>
          <p:nvPr>
            <p:ph type="subTitle" idx="15"/>
          </p:nvPr>
        </p:nvSpPr>
        <p:spPr>
          <a:xfrm>
            <a:off x="6123278" y="3025361"/>
            <a:ext cx="2262600" cy="44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361" name="Google Shape;361;p29"/>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2" name="TextBox 1">
            <a:extLst>
              <a:ext uri="{FF2B5EF4-FFF2-40B4-BE49-F238E27FC236}">
                <a16:creationId xmlns:a16="http://schemas.microsoft.com/office/drawing/2014/main" id="{50A1C4B8-D066-430F-1ADE-A47BCCE333EB}"/>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81"/>
        <p:cNvGrpSpPr/>
        <p:nvPr/>
      </p:nvGrpSpPr>
      <p:grpSpPr>
        <a:xfrm>
          <a:off x="0" y="0"/>
          <a:ext cx="0" cy="0"/>
          <a:chOff x="0" y="0"/>
          <a:chExt cx="0" cy="0"/>
        </a:xfrm>
      </p:grpSpPr>
      <p:grpSp>
        <p:nvGrpSpPr>
          <p:cNvPr id="382" name="Google Shape;382;p31"/>
          <p:cNvGrpSpPr/>
          <p:nvPr/>
        </p:nvGrpSpPr>
        <p:grpSpPr>
          <a:xfrm>
            <a:off x="-1150" y="-10973"/>
            <a:ext cx="10015010" cy="5742135"/>
            <a:chOff x="-1150" y="-10973"/>
            <a:chExt cx="10015010" cy="5742135"/>
          </a:xfrm>
        </p:grpSpPr>
        <p:pic>
          <p:nvPicPr>
            <p:cNvPr id="383" name="Google Shape;383;p31"/>
            <p:cNvPicPr preferRelativeResize="0"/>
            <p:nvPr/>
          </p:nvPicPr>
          <p:blipFill rotWithShape="1">
            <a:blip r:embed="rId2">
              <a:alphaModFix amt="83000"/>
            </a:blip>
            <a:srcRect r="38340" b="46080"/>
            <a:stretch/>
          </p:blipFill>
          <p:spPr>
            <a:xfrm rot="10800000">
              <a:off x="-1150" y="-10973"/>
              <a:ext cx="4861501" cy="4251274"/>
            </a:xfrm>
            <a:prstGeom prst="rect">
              <a:avLst/>
            </a:prstGeom>
            <a:noFill/>
            <a:ln>
              <a:noFill/>
            </a:ln>
          </p:spPr>
        </p:pic>
        <p:pic>
          <p:nvPicPr>
            <p:cNvPr id="384" name="Google Shape;384;p31"/>
            <p:cNvPicPr preferRelativeResize="0"/>
            <p:nvPr/>
          </p:nvPicPr>
          <p:blipFill>
            <a:blip r:embed="rId2">
              <a:alphaModFix amt="83000"/>
            </a:blip>
            <a:stretch>
              <a:fillRect/>
            </a:stretch>
          </p:blipFill>
          <p:spPr>
            <a:xfrm rot="10800000">
              <a:off x="7854560" y="3571862"/>
              <a:ext cx="2159301" cy="2159301"/>
            </a:xfrm>
            <a:prstGeom prst="rect">
              <a:avLst/>
            </a:prstGeom>
            <a:noFill/>
            <a:ln>
              <a:noFill/>
            </a:ln>
          </p:spPr>
        </p:pic>
      </p:grpSp>
      <p:sp>
        <p:nvSpPr>
          <p:cNvPr id="385" name="Google Shape;385;p31"/>
          <p:cNvSpPr txBox="1">
            <a:spLocks noGrp="1"/>
          </p:cNvSpPr>
          <p:nvPr>
            <p:ph type="title"/>
          </p:nvPr>
        </p:nvSpPr>
        <p:spPr>
          <a:xfrm>
            <a:off x="3394528" y="564000"/>
            <a:ext cx="4945800" cy="1146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7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6" name="Google Shape;386;p31"/>
          <p:cNvSpPr txBox="1">
            <a:spLocks noGrp="1"/>
          </p:cNvSpPr>
          <p:nvPr>
            <p:ph type="subTitle" idx="1"/>
          </p:nvPr>
        </p:nvSpPr>
        <p:spPr>
          <a:xfrm>
            <a:off x="3394472" y="1815100"/>
            <a:ext cx="49458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7" name="Google Shape;387;p31"/>
          <p:cNvSpPr txBox="1"/>
          <p:nvPr/>
        </p:nvSpPr>
        <p:spPr>
          <a:xfrm>
            <a:off x="3785425" y="3913725"/>
            <a:ext cx="41640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Cabin"/>
                <a:ea typeface="Cabin"/>
                <a:cs typeface="Cabin"/>
                <a:sym typeface="Cabin"/>
              </a:rPr>
              <a:t>CREDITS:</a:t>
            </a:r>
            <a:r>
              <a:rPr lang="en" sz="1000">
                <a:solidFill>
                  <a:schemeClr val="dk1"/>
                </a:solidFill>
                <a:latin typeface="Cabin"/>
                <a:ea typeface="Cabin"/>
                <a:cs typeface="Cabin"/>
                <a:sym typeface="Cabin"/>
              </a:rPr>
              <a:t> This presentation template was created by </a:t>
            </a:r>
            <a:r>
              <a:rPr lang="en" sz="1000" b="1" u="sng">
                <a:solidFill>
                  <a:schemeClr val="dk1"/>
                </a:solidFill>
                <a:latin typeface="Cabin"/>
                <a:ea typeface="Cabin"/>
                <a:cs typeface="Cabin"/>
                <a:sym typeface="Cabin"/>
                <a:hlinkClick r:id="rId3">
                  <a:extLst>
                    <a:ext uri="{A12FA001-AC4F-418D-AE19-62706E023703}">
                      <ahyp:hlinkClr xmlns:ahyp="http://schemas.microsoft.com/office/drawing/2018/hyperlinkcolor" val="tx"/>
                    </a:ext>
                  </a:extLst>
                </a:hlinkClick>
              </a:rPr>
              <a:t>Slidesgo</a:t>
            </a:r>
            <a:r>
              <a:rPr lang="en" sz="1000">
                <a:solidFill>
                  <a:schemeClr val="dk1"/>
                </a:solidFill>
                <a:latin typeface="Cabin"/>
                <a:ea typeface="Cabin"/>
                <a:cs typeface="Cabin"/>
                <a:sym typeface="Cabin"/>
              </a:rPr>
              <a:t>, and includes icons by </a:t>
            </a:r>
            <a:r>
              <a:rPr lang="en" sz="1000" b="1" u="sng">
                <a:solidFill>
                  <a:schemeClr val="dk1"/>
                </a:solidFill>
                <a:latin typeface="Cabin"/>
                <a:ea typeface="Cabin"/>
                <a:cs typeface="Cabin"/>
                <a:sym typeface="Cabin"/>
                <a:hlinkClick r:id="rId4">
                  <a:extLst>
                    <a:ext uri="{A12FA001-AC4F-418D-AE19-62706E023703}">
                      <ahyp:hlinkClr xmlns:ahyp="http://schemas.microsoft.com/office/drawing/2018/hyperlinkcolor" val="tx"/>
                    </a:ext>
                  </a:extLst>
                </a:hlinkClick>
              </a:rPr>
              <a:t>Flaticon</a:t>
            </a:r>
            <a:r>
              <a:rPr lang="en" sz="1000">
                <a:solidFill>
                  <a:schemeClr val="dk1"/>
                </a:solidFill>
                <a:latin typeface="Cabin"/>
                <a:ea typeface="Cabin"/>
                <a:cs typeface="Cabin"/>
                <a:sym typeface="Cabin"/>
              </a:rPr>
              <a:t>, and infographics &amp; images by </a:t>
            </a:r>
            <a:r>
              <a:rPr lang="en" sz="1000" b="1" u="sng">
                <a:solidFill>
                  <a:schemeClr val="dk1"/>
                </a:solidFill>
                <a:latin typeface="Cabin"/>
                <a:ea typeface="Cabin"/>
                <a:cs typeface="Cabin"/>
                <a:sym typeface="Cabin"/>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Cabin"/>
                <a:ea typeface="Cabin"/>
                <a:cs typeface="Cabin"/>
                <a:sym typeface="Cabin"/>
              </a:rPr>
              <a:t> </a:t>
            </a:r>
            <a:endParaRPr sz="1000" b="1" u="sng">
              <a:solidFill>
                <a:schemeClr val="dk1"/>
              </a:solidFill>
              <a:latin typeface="Cabin"/>
              <a:ea typeface="Cabin"/>
              <a:cs typeface="Cabin"/>
              <a:sym typeface="Cabin"/>
            </a:endParaRPr>
          </a:p>
        </p:txBody>
      </p:sp>
      <p:grpSp>
        <p:nvGrpSpPr>
          <p:cNvPr id="388" name="Google Shape;388;p31"/>
          <p:cNvGrpSpPr/>
          <p:nvPr/>
        </p:nvGrpSpPr>
        <p:grpSpPr>
          <a:xfrm>
            <a:off x="226650" y="114900"/>
            <a:ext cx="8690700" cy="4913700"/>
            <a:chOff x="226650" y="114900"/>
            <a:chExt cx="8690700" cy="4913700"/>
          </a:xfrm>
        </p:grpSpPr>
        <p:cxnSp>
          <p:nvCxnSpPr>
            <p:cNvPr id="389" name="Google Shape;389;p31"/>
            <p:cNvCxnSpPr/>
            <p:nvPr/>
          </p:nvCxnSpPr>
          <p:spPr>
            <a:xfrm rot="10800000">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1"/>
            <p:cNvCxnSpPr/>
            <p:nvPr/>
          </p:nvCxnSpPr>
          <p:spPr>
            <a:xfrm rot="10800000">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91" name="Google Shape;391;p31"/>
            <p:cNvCxnSpPr/>
            <p:nvPr/>
          </p:nvCxnSpPr>
          <p:spPr>
            <a:xfrm rot="10800000">
              <a:off x="8707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392" name="Google Shape;392;p31"/>
            <p:cNvCxnSpPr/>
            <p:nvPr/>
          </p:nvCxnSpPr>
          <p:spPr>
            <a:xfrm rot="10800000">
              <a:off x="483475" y="114900"/>
              <a:ext cx="0" cy="4913700"/>
            </a:xfrm>
            <a:prstGeom prst="straightConnector1">
              <a:avLst/>
            </a:prstGeom>
            <a:noFill/>
            <a:ln w="9525" cap="flat" cmpd="sng">
              <a:solidFill>
                <a:schemeClr val="dk1"/>
              </a:solidFill>
              <a:prstDash val="solid"/>
              <a:round/>
              <a:headEnd type="none" w="med" len="med"/>
              <a:tailEnd type="none" w="med" len="med"/>
            </a:ln>
          </p:spPr>
        </p:cxnSp>
      </p:grpSp>
      <p:grpSp>
        <p:nvGrpSpPr>
          <p:cNvPr id="393" name="Google Shape;393;p31"/>
          <p:cNvGrpSpPr/>
          <p:nvPr/>
        </p:nvGrpSpPr>
        <p:grpSpPr>
          <a:xfrm>
            <a:off x="744560" y="4907773"/>
            <a:ext cx="1356700" cy="147900"/>
            <a:chOff x="744560" y="4907773"/>
            <a:chExt cx="1356700" cy="147900"/>
          </a:xfrm>
        </p:grpSpPr>
        <p:sp>
          <p:nvSpPr>
            <p:cNvPr id="394" name="Google Shape;394;p31"/>
            <p:cNvSpPr/>
            <p:nvPr/>
          </p:nvSpPr>
          <p:spPr>
            <a:xfrm flipH="1">
              <a:off x="744560" y="4907773"/>
              <a:ext cx="1091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395" name="Google Shape;395;p31"/>
            <p:cNvSpPr/>
            <p:nvPr/>
          </p:nvSpPr>
          <p:spPr>
            <a:xfrm flipH="1">
              <a:off x="1953360" y="4907773"/>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grpSp>
      <p:sp>
        <p:nvSpPr>
          <p:cNvPr id="396" name="Google Shape;396;p31"/>
          <p:cNvSpPr>
            <a:spLocks noGrp="1"/>
          </p:cNvSpPr>
          <p:nvPr>
            <p:ph type="pic" idx="2"/>
          </p:nvPr>
        </p:nvSpPr>
        <p:spPr>
          <a:xfrm>
            <a:off x="713225" y="539500"/>
            <a:ext cx="2580900" cy="4064400"/>
          </a:xfrm>
          <a:prstGeom prst="roundRect">
            <a:avLst>
              <a:gd name="adj" fmla="val 50000"/>
            </a:avLst>
          </a:prstGeom>
          <a:noFill/>
          <a:ln w="9525" cap="flat" cmpd="sng">
            <a:solidFill>
              <a:schemeClr val="dk1"/>
            </a:solidFill>
            <a:prstDash val="solid"/>
            <a:round/>
            <a:headEnd type="none" w="sm" len="sm"/>
            <a:tailEnd type="none" w="sm" len="sm"/>
          </a:ln>
        </p:spPr>
      </p:sp>
      <p:sp>
        <p:nvSpPr>
          <p:cNvPr id="2" name="TextBox 1">
            <a:extLst>
              <a:ext uri="{FF2B5EF4-FFF2-40B4-BE49-F238E27FC236}">
                <a16:creationId xmlns:a16="http://schemas.microsoft.com/office/drawing/2014/main" id="{C27001B8-01DD-E687-E768-33E2C6D2A37A}"/>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grpSp>
        <p:nvGrpSpPr>
          <p:cNvPr id="25" name="Google Shape;25;p3"/>
          <p:cNvGrpSpPr/>
          <p:nvPr/>
        </p:nvGrpSpPr>
        <p:grpSpPr>
          <a:xfrm>
            <a:off x="0" y="0"/>
            <a:ext cx="9802076" cy="5987523"/>
            <a:chOff x="0" y="0"/>
            <a:chExt cx="9802076" cy="5987523"/>
          </a:xfrm>
        </p:grpSpPr>
        <p:pic>
          <p:nvPicPr>
            <p:cNvPr id="26" name="Google Shape;26;p3"/>
            <p:cNvPicPr preferRelativeResize="0"/>
            <p:nvPr/>
          </p:nvPicPr>
          <p:blipFill>
            <a:blip r:embed="rId2">
              <a:alphaModFix amt="83000"/>
            </a:blip>
            <a:stretch>
              <a:fillRect/>
            </a:stretch>
          </p:blipFill>
          <p:spPr>
            <a:xfrm>
              <a:off x="7642775" y="3828222"/>
              <a:ext cx="2159301" cy="2159301"/>
            </a:xfrm>
            <a:prstGeom prst="rect">
              <a:avLst/>
            </a:prstGeom>
            <a:noFill/>
            <a:ln>
              <a:noFill/>
            </a:ln>
          </p:spPr>
        </p:pic>
        <p:pic>
          <p:nvPicPr>
            <p:cNvPr id="27" name="Google Shape;27;p3"/>
            <p:cNvPicPr preferRelativeResize="0"/>
            <p:nvPr/>
          </p:nvPicPr>
          <p:blipFill rotWithShape="1">
            <a:blip r:embed="rId2">
              <a:alphaModFix amt="83000"/>
            </a:blip>
            <a:srcRect r="38340" b="46080"/>
            <a:stretch/>
          </p:blipFill>
          <p:spPr>
            <a:xfrm rot="10800000">
              <a:off x="0" y="0"/>
              <a:ext cx="4861501" cy="4251274"/>
            </a:xfrm>
            <a:prstGeom prst="rect">
              <a:avLst/>
            </a:prstGeom>
            <a:noFill/>
            <a:ln>
              <a:noFill/>
            </a:ln>
          </p:spPr>
        </p:pic>
      </p:grpSp>
      <p:grpSp>
        <p:nvGrpSpPr>
          <p:cNvPr id="28" name="Google Shape;28;p3"/>
          <p:cNvGrpSpPr/>
          <p:nvPr/>
        </p:nvGrpSpPr>
        <p:grpSpPr>
          <a:xfrm>
            <a:off x="226650" y="111600"/>
            <a:ext cx="8690700" cy="4913700"/>
            <a:chOff x="226650" y="111600"/>
            <a:chExt cx="8690700" cy="4913700"/>
          </a:xfrm>
        </p:grpSpPr>
        <p:cxnSp>
          <p:nvCxnSpPr>
            <p:cNvPr id="29" name="Google Shape;29;p3"/>
            <p:cNvCxnSpPr/>
            <p:nvPr/>
          </p:nvCxnSpPr>
          <p:spPr>
            <a:xfrm>
              <a:off x="226650" y="3363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0" name="Google Shape;30;p3"/>
            <p:cNvCxnSpPr/>
            <p:nvPr/>
          </p:nvCxnSpPr>
          <p:spPr>
            <a:xfrm>
              <a:off x="226650" y="48005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31" name="Google Shape;31;p3"/>
            <p:cNvCxnSpPr/>
            <p:nvPr/>
          </p:nvCxnSpPr>
          <p:spPr>
            <a:xfrm>
              <a:off x="436175" y="1116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32" name="Google Shape;32;p3"/>
            <p:cNvCxnSpPr/>
            <p:nvPr/>
          </p:nvCxnSpPr>
          <p:spPr>
            <a:xfrm>
              <a:off x="8660525" y="111600"/>
              <a:ext cx="0" cy="4913700"/>
            </a:xfrm>
            <a:prstGeom prst="straightConnector1">
              <a:avLst/>
            </a:prstGeom>
            <a:noFill/>
            <a:ln w="9525" cap="flat" cmpd="sng">
              <a:solidFill>
                <a:schemeClr val="dk1"/>
              </a:solidFill>
              <a:prstDash val="solid"/>
              <a:round/>
              <a:headEnd type="none" w="med" len="med"/>
              <a:tailEnd type="none" w="med" len="med"/>
            </a:ln>
          </p:spPr>
        </p:cxnSp>
      </p:grpSp>
      <p:grpSp>
        <p:nvGrpSpPr>
          <p:cNvPr id="33" name="Google Shape;33;p3"/>
          <p:cNvGrpSpPr/>
          <p:nvPr/>
        </p:nvGrpSpPr>
        <p:grpSpPr>
          <a:xfrm>
            <a:off x="7074076" y="73162"/>
            <a:ext cx="1356700" cy="147900"/>
            <a:chOff x="7074076" y="73162"/>
            <a:chExt cx="1356700" cy="147900"/>
          </a:xfrm>
        </p:grpSpPr>
        <p:sp>
          <p:nvSpPr>
            <p:cNvPr id="34" name="Google Shape;34;p3"/>
            <p:cNvSpPr/>
            <p:nvPr/>
          </p:nvSpPr>
          <p:spPr>
            <a:xfrm rot="10800000" flipH="1">
              <a:off x="7339076" y="73162"/>
              <a:ext cx="1091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35" name="Google Shape;35;p3"/>
            <p:cNvSpPr/>
            <p:nvPr/>
          </p:nvSpPr>
          <p:spPr>
            <a:xfrm rot="10800000" flipH="1">
              <a:off x="7074076" y="73162"/>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grpSp>
      <p:sp>
        <p:nvSpPr>
          <p:cNvPr id="36" name="Google Shape;36;p3"/>
          <p:cNvSpPr txBox="1">
            <a:spLocks noGrp="1"/>
          </p:cNvSpPr>
          <p:nvPr>
            <p:ph type="title"/>
          </p:nvPr>
        </p:nvSpPr>
        <p:spPr>
          <a:xfrm>
            <a:off x="4359925" y="2739600"/>
            <a:ext cx="4052100" cy="18612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7" name="Google Shape;37;p3"/>
          <p:cNvSpPr txBox="1">
            <a:spLocks noGrp="1"/>
          </p:cNvSpPr>
          <p:nvPr>
            <p:ph type="title" idx="2" hasCustomPrompt="1"/>
          </p:nvPr>
        </p:nvSpPr>
        <p:spPr>
          <a:xfrm>
            <a:off x="6600325" y="536275"/>
            <a:ext cx="1811700" cy="11223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8" name="Google Shape;38;p3"/>
          <p:cNvSpPr>
            <a:spLocks noGrp="1"/>
          </p:cNvSpPr>
          <p:nvPr>
            <p:ph type="pic" idx="3"/>
          </p:nvPr>
        </p:nvSpPr>
        <p:spPr>
          <a:xfrm>
            <a:off x="704550" y="536275"/>
            <a:ext cx="3493800" cy="4064400"/>
          </a:xfrm>
          <a:prstGeom prst="roundRect">
            <a:avLst>
              <a:gd name="adj" fmla="val 50000"/>
            </a:avLst>
          </a:prstGeom>
          <a:noFill/>
          <a:ln w="9525" cap="flat" cmpd="sng">
            <a:solidFill>
              <a:schemeClr val="dk1"/>
            </a:solidFill>
            <a:prstDash val="solid"/>
            <a:round/>
            <a:headEnd type="none" w="sm" len="sm"/>
            <a:tailEnd type="none" w="sm" len="sm"/>
          </a:ln>
        </p:spPr>
      </p:sp>
      <p:sp>
        <p:nvSpPr>
          <p:cNvPr id="2" name="TextBox 1">
            <a:extLst>
              <a:ext uri="{FF2B5EF4-FFF2-40B4-BE49-F238E27FC236}">
                <a16:creationId xmlns:a16="http://schemas.microsoft.com/office/drawing/2014/main" id="{5EB1757F-8235-7464-CD34-1B5867D6F5A9}"/>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97"/>
        <p:cNvGrpSpPr/>
        <p:nvPr/>
      </p:nvGrpSpPr>
      <p:grpSpPr>
        <a:xfrm>
          <a:off x="0" y="0"/>
          <a:ext cx="0" cy="0"/>
          <a:chOff x="0" y="0"/>
          <a:chExt cx="0" cy="0"/>
        </a:xfrm>
      </p:grpSpPr>
      <p:pic>
        <p:nvPicPr>
          <p:cNvPr id="398" name="Google Shape;398;p32"/>
          <p:cNvPicPr preferRelativeResize="0"/>
          <p:nvPr/>
        </p:nvPicPr>
        <p:blipFill>
          <a:blip r:embed="rId2">
            <a:alphaModFix amt="83000"/>
          </a:blip>
          <a:stretch>
            <a:fillRect/>
          </a:stretch>
        </p:blipFill>
        <p:spPr>
          <a:xfrm rot="10800000" flipH="1">
            <a:off x="-378376" y="-494700"/>
            <a:ext cx="1550575" cy="1550575"/>
          </a:xfrm>
          <a:prstGeom prst="rect">
            <a:avLst/>
          </a:prstGeom>
          <a:noFill/>
          <a:ln>
            <a:noFill/>
          </a:ln>
        </p:spPr>
      </p:pic>
      <p:grpSp>
        <p:nvGrpSpPr>
          <p:cNvPr id="399" name="Google Shape;399;p32"/>
          <p:cNvGrpSpPr/>
          <p:nvPr/>
        </p:nvGrpSpPr>
        <p:grpSpPr>
          <a:xfrm>
            <a:off x="226650" y="114900"/>
            <a:ext cx="8690700" cy="4913700"/>
            <a:chOff x="226650" y="114900"/>
            <a:chExt cx="8690700" cy="4913700"/>
          </a:xfrm>
        </p:grpSpPr>
        <p:cxnSp>
          <p:nvCxnSpPr>
            <p:cNvPr id="400" name="Google Shape;400;p32"/>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401" name="Google Shape;401;p32"/>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402" name="Google Shape;402;p32"/>
            <p:cNvCxnSpPr/>
            <p:nvPr/>
          </p:nvCxnSpPr>
          <p:spPr>
            <a:xfrm rot="10800000">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403" name="Google Shape;403;p32"/>
            <p:cNvCxnSpPr/>
            <p:nvPr/>
          </p:nvCxnSpPr>
          <p:spPr>
            <a:xfrm rot="10800000">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404" name="Google Shape;404;p32"/>
          <p:cNvSpPr/>
          <p:nvPr/>
        </p:nvSpPr>
        <p:spPr>
          <a:xfrm rot="10800000" flipH="1">
            <a:off x="8769438" y="4560564"/>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 name="TextBox 1">
            <a:extLst>
              <a:ext uri="{FF2B5EF4-FFF2-40B4-BE49-F238E27FC236}">
                <a16:creationId xmlns:a16="http://schemas.microsoft.com/office/drawing/2014/main" id="{2B9C6C63-EBC1-C29C-3D87-EF3F8D1D8737}"/>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05"/>
        <p:cNvGrpSpPr/>
        <p:nvPr/>
      </p:nvGrpSpPr>
      <p:grpSpPr>
        <a:xfrm>
          <a:off x="0" y="0"/>
          <a:ext cx="0" cy="0"/>
          <a:chOff x="0" y="0"/>
          <a:chExt cx="0" cy="0"/>
        </a:xfrm>
      </p:grpSpPr>
      <p:pic>
        <p:nvPicPr>
          <p:cNvPr id="406" name="Google Shape;406;p33"/>
          <p:cNvPicPr preferRelativeResize="0"/>
          <p:nvPr/>
        </p:nvPicPr>
        <p:blipFill>
          <a:blip r:embed="rId2">
            <a:alphaModFix amt="83000"/>
          </a:blip>
          <a:stretch>
            <a:fillRect/>
          </a:stretch>
        </p:blipFill>
        <p:spPr>
          <a:xfrm rot="10800000">
            <a:off x="7914949" y="4095159"/>
            <a:ext cx="1695462" cy="1695441"/>
          </a:xfrm>
          <a:prstGeom prst="rect">
            <a:avLst/>
          </a:prstGeom>
          <a:noFill/>
          <a:ln>
            <a:noFill/>
          </a:ln>
        </p:spPr>
      </p:pic>
      <p:grpSp>
        <p:nvGrpSpPr>
          <p:cNvPr id="407" name="Google Shape;407;p33"/>
          <p:cNvGrpSpPr/>
          <p:nvPr/>
        </p:nvGrpSpPr>
        <p:grpSpPr>
          <a:xfrm>
            <a:off x="226650" y="114900"/>
            <a:ext cx="8690700" cy="4913700"/>
            <a:chOff x="226650" y="114900"/>
            <a:chExt cx="8690700" cy="4913700"/>
          </a:xfrm>
        </p:grpSpPr>
        <p:cxnSp>
          <p:nvCxnSpPr>
            <p:cNvPr id="408" name="Google Shape;408;p33"/>
            <p:cNvCxnSpPr/>
            <p:nvPr/>
          </p:nvCxnSpPr>
          <p:spPr>
            <a:xfrm rot="10800000">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409" name="Google Shape;409;p33"/>
            <p:cNvCxnSpPr/>
            <p:nvPr/>
          </p:nvCxnSpPr>
          <p:spPr>
            <a:xfrm rot="10800000">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410" name="Google Shape;410;p33"/>
            <p:cNvCxnSpPr/>
            <p:nvPr/>
          </p:nvCxnSpPr>
          <p:spPr>
            <a:xfrm rot="10800000">
              <a:off x="868417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411" name="Google Shape;411;p33"/>
            <p:cNvCxnSpPr/>
            <p:nvPr/>
          </p:nvCxnSpPr>
          <p:spPr>
            <a:xfrm rot="10800000">
              <a:off x="45982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412" name="Google Shape;412;p33"/>
          <p:cNvSpPr/>
          <p:nvPr/>
        </p:nvSpPr>
        <p:spPr>
          <a:xfrm rot="-5400000">
            <a:off x="-182381" y="863708"/>
            <a:ext cx="8874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 name="TextBox 1">
            <a:extLst>
              <a:ext uri="{FF2B5EF4-FFF2-40B4-BE49-F238E27FC236}">
                <a16:creationId xmlns:a16="http://schemas.microsoft.com/office/drawing/2014/main" id="{507D275C-314C-71A3-D32E-19CAE2DB08D4}"/>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9"/>
        <p:cNvGrpSpPr/>
        <p:nvPr/>
      </p:nvGrpSpPr>
      <p:grpSpPr>
        <a:xfrm>
          <a:off x="0" y="0"/>
          <a:ext cx="0" cy="0"/>
          <a:chOff x="0" y="0"/>
          <a:chExt cx="0" cy="0"/>
        </a:xfrm>
      </p:grpSpPr>
      <p:grpSp>
        <p:nvGrpSpPr>
          <p:cNvPr id="40" name="Google Shape;40;p4"/>
          <p:cNvGrpSpPr/>
          <p:nvPr/>
        </p:nvGrpSpPr>
        <p:grpSpPr>
          <a:xfrm>
            <a:off x="226650" y="114900"/>
            <a:ext cx="8690700" cy="4913700"/>
            <a:chOff x="226650" y="114900"/>
            <a:chExt cx="8690700" cy="4913700"/>
          </a:xfrm>
        </p:grpSpPr>
        <p:cxnSp>
          <p:nvCxnSpPr>
            <p:cNvPr id="41" name="Google Shape;41;p4"/>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42" name="Google Shape;42;p4"/>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43" name="Google Shape;43;p4"/>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44" name="Google Shape;44;p4"/>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pic>
        <p:nvPicPr>
          <p:cNvPr id="45" name="Google Shape;45;p4"/>
          <p:cNvPicPr preferRelativeResize="0"/>
          <p:nvPr/>
        </p:nvPicPr>
        <p:blipFill>
          <a:blip r:embed="rId2">
            <a:alphaModFix amt="83000"/>
          </a:blip>
          <a:stretch>
            <a:fillRect/>
          </a:stretch>
        </p:blipFill>
        <p:spPr>
          <a:xfrm>
            <a:off x="7734600" y="111600"/>
            <a:ext cx="1182751" cy="1182751"/>
          </a:xfrm>
          <a:prstGeom prst="rect">
            <a:avLst/>
          </a:prstGeom>
          <a:noFill/>
          <a:ln>
            <a:noFill/>
          </a:ln>
        </p:spPr>
      </p:pic>
      <p:sp>
        <p:nvSpPr>
          <p:cNvPr id="46" name="Google Shape;46;p4"/>
          <p:cNvSpPr/>
          <p:nvPr/>
        </p:nvSpPr>
        <p:spPr>
          <a:xfrm>
            <a:off x="8769450" y="114900"/>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47" name="Google Shape;47;p4"/>
          <p:cNvSpPr txBox="1">
            <a:spLocks noGrp="1"/>
          </p:cNvSpPr>
          <p:nvPr>
            <p:ph type="body" idx="1"/>
          </p:nvPr>
        </p:nvSpPr>
        <p:spPr>
          <a:xfrm>
            <a:off x="720000" y="1215751"/>
            <a:ext cx="7704000" cy="397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atin typeface="Cabin"/>
                <a:ea typeface="Cabin"/>
                <a:cs typeface="Cabin"/>
                <a:sym typeface="Cabin"/>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48" name="Google Shape;48;p4"/>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2" name="TextBox 1">
            <a:extLst>
              <a:ext uri="{FF2B5EF4-FFF2-40B4-BE49-F238E27FC236}">
                <a16:creationId xmlns:a16="http://schemas.microsoft.com/office/drawing/2014/main" id="{70124662-FA93-2FD6-7524-CE36B59D498E}"/>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6"/>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pic>
        <p:nvPicPr>
          <p:cNvPr id="66" name="Google Shape;66;p6"/>
          <p:cNvPicPr preferRelativeResize="0"/>
          <p:nvPr/>
        </p:nvPicPr>
        <p:blipFill>
          <a:blip r:embed="rId2">
            <a:alphaModFix amt="83000"/>
          </a:blip>
          <a:stretch>
            <a:fillRect/>
          </a:stretch>
        </p:blipFill>
        <p:spPr>
          <a:xfrm>
            <a:off x="-512526" y="3069538"/>
            <a:ext cx="1550575" cy="1550575"/>
          </a:xfrm>
          <a:prstGeom prst="rect">
            <a:avLst/>
          </a:prstGeom>
          <a:noFill/>
          <a:ln>
            <a:noFill/>
          </a:ln>
        </p:spPr>
      </p:pic>
      <p:grpSp>
        <p:nvGrpSpPr>
          <p:cNvPr id="67" name="Google Shape;67;p6"/>
          <p:cNvGrpSpPr/>
          <p:nvPr/>
        </p:nvGrpSpPr>
        <p:grpSpPr>
          <a:xfrm>
            <a:off x="226650" y="114900"/>
            <a:ext cx="8690700" cy="4913700"/>
            <a:chOff x="226650" y="114900"/>
            <a:chExt cx="8690700" cy="4913700"/>
          </a:xfrm>
        </p:grpSpPr>
        <p:cxnSp>
          <p:nvCxnSpPr>
            <p:cNvPr id="68" name="Google Shape;68;p6"/>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69" name="Google Shape;69;p6"/>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70" name="Google Shape;70;p6"/>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71" name="Google Shape;71;p6"/>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72" name="Google Shape;72;p6"/>
          <p:cNvSpPr/>
          <p:nvPr/>
        </p:nvSpPr>
        <p:spPr>
          <a:xfrm>
            <a:off x="188813" y="4530059"/>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 name="TextBox 1">
            <a:extLst>
              <a:ext uri="{FF2B5EF4-FFF2-40B4-BE49-F238E27FC236}">
                <a16:creationId xmlns:a16="http://schemas.microsoft.com/office/drawing/2014/main" id="{91E18A1B-E259-F237-A48D-5A1A0B10BB0D}"/>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4"/>
        <p:cNvGrpSpPr/>
        <p:nvPr/>
      </p:nvGrpSpPr>
      <p:grpSpPr>
        <a:xfrm>
          <a:off x="0" y="0"/>
          <a:ext cx="0" cy="0"/>
          <a:chOff x="0" y="0"/>
          <a:chExt cx="0" cy="0"/>
        </a:xfrm>
      </p:grpSpPr>
      <p:grpSp>
        <p:nvGrpSpPr>
          <p:cNvPr id="85" name="Google Shape;85;p8"/>
          <p:cNvGrpSpPr/>
          <p:nvPr/>
        </p:nvGrpSpPr>
        <p:grpSpPr>
          <a:xfrm>
            <a:off x="-409500" y="-152412"/>
            <a:ext cx="9705901" cy="5754487"/>
            <a:chOff x="-409500" y="-152412"/>
            <a:chExt cx="9705901" cy="5754487"/>
          </a:xfrm>
        </p:grpSpPr>
        <p:pic>
          <p:nvPicPr>
            <p:cNvPr id="86" name="Google Shape;86;p8"/>
            <p:cNvPicPr preferRelativeResize="0"/>
            <p:nvPr/>
          </p:nvPicPr>
          <p:blipFill>
            <a:blip r:embed="rId2">
              <a:alphaModFix amt="83000"/>
            </a:blip>
            <a:stretch>
              <a:fillRect/>
            </a:stretch>
          </p:blipFill>
          <p:spPr>
            <a:xfrm rot="10800000">
              <a:off x="-409500" y="2794498"/>
              <a:ext cx="2807576" cy="2807576"/>
            </a:xfrm>
            <a:prstGeom prst="rect">
              <a:avLst/>
            </a:prstGeom>
            <a:noFill/>
            <a:ln>
              <a:noFill/>
            </a:ln>
          </p:spPr>
        </p:pic>
        <p:pic>
          <p:nvPicPr>
            <p:cNvPr id="87" name="Google Shape;87;p8"/>
            <p:cNvPicPr preferRelativeResize="0"/>
            <p:nvPr/>
          </p:nvPicPr>
          <p:blipFill rotWithShape="1">
            <a:blip r:embed="rId2">
              <a:alphaModFix amt="83000"/>
            </a:blip>
            <a:srcRect r="38340" b="46080"/>
            <a:stretch/>
          </p:blipFill>
          <p:spPr>
            <a:xfrm rot="10800000" flipH="1">
              <a:off x="4434900" y="-152412"/>
              <a:ext cx="4861501" cy="4251274"/>
            </a:xfrm>
            <a:prstGeom prst="rect">
              <a:avLst/>
            </a:prstGeom>
            <a:noFill/>
            <a:ln>
              <a:noFill/>
            </a:ln>
          </p:spPr>
        </p:pic>
      </p:grpSp>
      <p:grpSp>
        <p:nvGrpSpPr>
          <p:cNvPr id="88" name="Google Shape;88;p8"/>
          <p:cNvGrpSpPr/>
          <p:nvPr/>
        </p:nvGrpSpPr>
        <p:grpSpPr>
          <a:xfrm>
            <a:off x="217651" y="114900"/>
            <a:ext cx="8690700" cy="4913700"/>
            <a:chOff x="217651" y="114900"/>
            <a:chExt cx="8690700" cy="4913700"/>
          </a:xfrm>
        </p:grpSpPr>
        <p:cxnSp>
          <p:nvCxnSpPr>
            <p:cNvPr id="89" name="Google Shape;89;p8"/>
            <p:cNvCxnSpPr/>
            <p:nvPr/>
          </p:nvCxnSpPr>
          <p:spPr>
            <a:xfrm rot="10800000">
              <a:off x="217651"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90" name="Google Shape;90;p8"/>
            <p:cNvCxnSpPr/>
            <p:nvPr/>
          </p:nvCxnSpPr>
          <p:spPr>
            <a:xfrm rot="10800000">
              <a:off x="217651"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91" name="Google Shape;91;p8"/>
            <p:cNvCxnSpPr/>
            <p:nvPr/>
          </p:nvCxnSpPr>
          <p:spPr>
            <a:xfrm rot="10800000">
              <a:off x="8675176"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92" name="Google Shape;92;p8"/>
            <p:cNvCxnSpPr/>
            <p:nvPr/>
          </p:nvCxnSpPr>
          <p:spPr>
            <a:xfrm rot="10800000">
              <a:off x="450826" y="114900"/>
              <a:ext cx="0" cy="4913700"/>
            </a:xfrm>
            <a:prstGeom prst="straightConnector1">
              <a:avLst/>
            </a:prstGeom>
            <a:noFill/>
            <a:ln w="9525" cap="flat" cmpd="sng">
              <a:solidFill>
                <a:schemeClr val="dk1"/>
              </a:solidFill>
              <a:prstDash val="solid"/>
              <a:round/>
              <a:headEnd type="none" w="med" len="med"/>
              <a:tailEnd type="none" w="med" len="med"/>
            </a:ln>
          </p:spPr>
        </p:cxnSp>
      </p:grpSp>
      <p:grpSp>
        <p:nvGrpSpPr>
          <p:cNvPr id="93" name="Google Shape;93;p8"/>
          <p:cNvGrpSpPr/>
          <p:nvPr/>
        </p:nvGrpSpPr>
        <p:grpSpPr>
          <a:xfrm>
            <a:off x="8830351" y="539512"/>
            <a:ext cx="147900" cy="1356700"/>
            <a:chOff x="8830351" y="539512"/>
            <a:chExt cx="147900" cy="1356700"/>
          </a:xfrm>
        </p:grpSpPr>
        <p:sp>
          <p:nvSpPr>
            <p:cNvPr id="94" name="Google Shape;94;p8"/>
            <p:cNvSpPr/>
            <p:nvPr/>
          </p:nvSpPr>
          <p:spPr>
            <a:xfrm rot="5400000" flipH="1">
              <a:off x="8830351" y="1748312"/>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95" name="Google Shape;95;p8"/>
            <p:cNvSpPr/>
            <p:nvPr/>
          </p:nvSpPr>
          <p:spPr>
            <a:xfrm rot="5400000" flipH="1">
              <a:off x="8358451" y="1011412"/>
              <a:ext cx="1091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grpSp>
      <p:sp>
        <p:nvSpPr>
          <p:cNvPr id="96" name="Google Shape;96;p8"/>
          <p:cNvSpPr txBox="1">
            <a:spLocks noGrp="1"/>
          </p:cNvSpPr>
          <p:nvPr>
            <p:ph type="title"/>
          </p:nvPr>
        </p:nvSpPr>
        <p:spPr>
          <a:xfrm flipH="1">
            <a:off x="3994351" y="1579950"/>
            <a:ext cx="4404900" cy="198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5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97" name="Google Shape;97;p8"/>
          <p:cNvSpPr>
            <a:spLocks noGrp="1"/>
          </p:cNvSpPr>
          <p:nvPr>
            <p:ph type="pic" idx="2"/>
          </p:nvPr>
        </p:nvSpPr>
        <p:spPr>
          <a:xfrm flipH="1">
            <a:off x="704450" y="539500"/>
            <a:ext cx="3183000" cy="4064400"/>
          </a:xfrm>
          <a:prstGeom prst="roundRect">
            <a:avLst>
              <a:gd name="adj" fmla="val 50000"/>
            </a:avLst>
          </a:prstGeom>
          <a:noFill/>
          <a:ln w="9525" cap="flat" cmpd="sng">
            <a:solidFill>
              <a:schemeClr val="dk1"/>
            </a:solidFill>
            <a:prstDash val="solid"/>
            <a:round/>
            <a:headEnd type="none" w="sm" len="sm"/>
            <a:tailEnd type="none" w="sm" len="sm"/>
          </a:ln>
        </p:spPr>
      </p:sp>
      <p:sp>
        <p:nvSpPr>
          <p:cNvPr id="2" name="TextBox 1">
            <a:extLst>
              <a:ext uri="{FF2B5EF4-FFF2-40B4-BE49-F238E27FC236}">
                <a16:creationId xmlns:a16="http://schemas.microsoft.com/office/drawing/2014/main" id="{C274E227-2701-7403-412A-3290F89BEC65}"/>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8"/>
        <p:cNvGrpSpPr/>
        <p:nvPr/>
      </p:nvGrpSpPr>
      <p:grpSpPr>
        <a:xfrm>
          <a:off x="0" y="0"/>
          <a:ext cx="0" cy="0"/>
          <a:chOff x="0" y="0"/>
          <a:chExt cx="0" cy="0"/>
        </a:xfrm>
      </p:grpSpPr>
      <p:grpSp>
        <p:nvGrpSpPr>
          <p:cNvPr id="99" name="Google Shape;99;p9"/>
          <p:cNvGrpSpPr/>
          <p:nvPr/>
        </p:nvGrpSpPr>
        <p:grpSpPr>
          <a:xfrm>
            <a:off x="-11" y="-630087"/>
            <a:ext cx="9298888" cy="5773575"/>
            <a:chOff x="-11" y="-630087"/>
            <a:chExt cx="9298888" cy="5773575"/>
          </a:xfrm>
        </p:grpSpPr>
        <p:pic>
          <p:nvPicPr>
            <p:cNvPr id="100" name="Google Shape;100;p9"/>
            <p:cNvPicPr preferRelativeResize="0"/>
            <p:nvPr/>
          </p:nvPicPr>
          <p:blipFill rotWithShape="1">
            <a:blip r:embed="rId2">
              <a:alphaModFix amt="83000"/>
            </a:blip>
            <a:srcRect r="38340" b="46080"/>
            <a:stretch/>
          </p:blipFill>
          <p:spPr>
            <a:xfrm rot="5400000">
              <a:off x="-305125" y="587100"/>
              <a:ext cx="4861501" cy="4251274"/>
            </a:xfrm>
            <a:prstGeom prst="rect">
              <a:avLst/>
            </a:prstGeom>
            <a:noFill/>
            <a:ln>
              <a:noFill/>
            </a:ln>
          </p:spPr>
        </p:pic>
        <p:pic>
          <p:nvPicPr>
            <p:cNvPr id="101" name="Google Shape;101;p9"/>
            <p:cNvPicPr preferRelativeResize="0"/>
            <p:nvPr/>
          </p:nvPicPr>
          <p:blipFill>
            <a:blip r:embed="rId2">
              <a:alphaModFix amt="83000"/>
            </a:blip>
            <a:stretch>
              <a:fillRect/>
            </a:stretch>
          </p:blipFill>
          <p:spPr>
            <a:xfrm>
              <a:off x="6491300" y="-630087"/>
              <a:ext cx="2807576" cy="2807576"/>
            </a:xfrm>
            <a:prstGeom prst="rect">
              <a:avLst/>
            </a:prstGeom>
            <a:noFill/>
            <a:ln>
              <a:noFill/>
            </a:ln>
          </p:spPr>
        </p:pic>
      </p:grpSp>
      <p:grpSp>
        <p:nvGrpSpPr>
          <p:cNvPr id="102" name="Google Shape;102;p9"/>
          <p:cNvGrpSpPr/>
          <p:nvPr/>
        </p:nvGrpSpPr>
        <p:grpSpPr>
          <a:xfrm>
            <a:off x="8855750" y="3165700"/>
            <a:ext cx="147900" cy="1356700"/>
            <a:chOff x="8855750" y="3165700"/>
            <a:chExt cx="147900" cy="1356700"/>
          </a:xfrm>
        </p:grpSpPr>
        <p:sp>
          <p:nvSpPr>
            <p:cNvPr id="103" name="Google Shape;103;p9"/>
            <p:cNvSpPr/>
            <p:nvPr/>
          </p:nvSpPr>
          <p:spPr>
            <a:xfrm rot="5400000">
              <a:off x="8383850" y="3902600"/>
              <a:ext cx="1091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104" name="Google Shape;104;p9"/>
            <p:cNvSpPr/>
            <p:nvPr/>
          </p:nvSpPr>
          <p:spPr>
            <a:xfrm rot="5400000">
              <a:off x="8855750" y="3165700"/>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grpSp>
      <p:grpSp>
        <p:nvGrpSpPr>
          <p:cNvPr id="105" name="Google Shape;105;p9"/>
          <p:cNvGrpSpPr/>
          <p:nvPr/>
        </p:nvGrpSpPr>
        <p:grpSpPr>
          <a:xfrm>
            <a:off x="226650" y="114900"/>
            <a:ext cx="8690700" cy="4913700"/>
            <a:chOff x="226650" y="114900"/>
            <a:chExt cx="8690700" cy="4913700"/>
          </a:xfrm>
        </p:grpSpPr>
        <p:cxnSp>
          <p:nvCxnSpPr>
            <p:cNvPr id="106" name="Google Shape;106;p9"/>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07" name="Google Shape;107;p9"/>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08" name="Google Shape;108;p9"/>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109" name="Google Shape;109;p9"/>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110" name="Google Shape;110;p9"/>
          <p:cNvSpPr txBox="1">
            <a:spLocks noGrp="1"/>
          </p:cNvSpPr>
          <p:nvPr>
            <p:ph type="title"/>
          </p:nvPr>
        </p:nvSpPr>
        <p:spPr>
          <a:xfrm>
            <a:off x="1396138" y="3574375"/>
            <a:ext cx="3534600" cy="94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1" name="Google Shape;111;p9"/>
          <p:cNvSpPr txBox="1">
            <a:spLocks noGrp="1"/>
          </p:cNvSpPr>
          <p:nvPr>
            <p:ph type="subTitle" idx="1"/>
          </p:nvPr>
        </p:nvSpPr>
        <p:spPr>
          <a:xfrm>
            <a:off x="5016363" y="3574375"/>
            <a:ext cx="2731500" cy="94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9"/>
          <p:cNvSpPr>
            <a:spLocks noGrp="1"/>
          </p:cNvSpPr>
          <p:nvPr>
            <p:ph type="pic" idx="2"/>
          </p:nvPr>
        </p:nvSpPr>
        <p:spPr>
          <a:xfrm>
            <a:off x="713225" y="768100"/>
            <a:ext cx="7717500" cy="2321400"/>
          </a:xfrm>
          <a:prstGeom prst="roundRect">
            <a:avLst>
              <a:gd name="adj" fmla="val 50000"/>
            </a:avLst>
          </a:prstGeom>
          <a:noFill/>
          <a:ln w="9525" cap="flat" cmpd="sng">
            <a:solidFill>
              <a:schemeClr val="dk1"/>
            </a:solidFill>
            <a:prstDash val="solid"/>
            <a:round/>
            <a:headEnd type="none" w="sm" len="sm"/>
            <a:tailEnd type="none" w="sm" len="sm"/>
          </a:ln>
        </p:spPr>
      </p:sp>
      <p:sp>
        <p:nvSpPr>
          <p:cNvPr id="2" name="TextBox 1">
            <a:extLst>
              <a:ext uri="{FF2B5EF4-FFF2-40B4-BE49-F238E27FC236}">
                <a16:creationId xmlns:a16="http://schemas.microsoft.com/office/drawing/2014/main" id="{31D137A2-631B-BCF0-16D5-6C3AE09A93A2}"/>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3"/>
        <p:cNvGrpSpPr/>
        <p:nvPr/>
      </p:nvGrpSpPr>
      <p:grpSpPr>
        <a:xfrm>
          <a:off x="0" y="0"/>
          <a:ext cx="0" cy="0"/>
          <a:chOff x="0" y="0"/>
          <a:chExt cx="0" cy="0"/>
        </a:xfrm>
      </p:grpSpPr>
      <p:sp>
        <p:nvSpPr>
          <p:cNvPr id="114" name="Google Shape;114;p10"/>
          <p:cNvSpPr>
            <a:spLocks noGrp="1"/>
          </p:cNvSpPr>
          <p:nvPr>
            <p:ph type="pic" idx="2"/>
          </p:nvPr>
        </p:nvSpPr>
        <p:spPr>
          <a:xfrm>
            <a:off x="0" y="0"/>
            <a:ext cx="9144000" cy="5143500"/>
          </a:xfrm>
          <a:prstGeom prst="rect">
            <a:avLst/>
          </a:prstGeom>
          <a:noFill/>
          <a:ln>
            <a:noFill/>
          </a:ln>
        </p:spPr>
      </p:sp>
      <p:sp>
        <p:nvSpPr>
          <p:cNvPr id="115" name="Google Shape;115;p10"/>
          <p:cNvSpPr txBox="1">
            <a:spLocks noGrp="1"/>
          </p:cNvSpPr>
          <p:nvPr>
            <p:ph type="title"/>
          </p:nvPr>
        </p:nvSpPr>
        <p:spPr>
          <a:xfrm>
            <a:off x="713225" y="3787850"/>
            <a:ext cx="3029700" cy="816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 name="TextBox 1">
            <a:extLst>
              <a:ext uri="{FF2B5EF4-FFF2-40B4-BE49-F238E27FC236}">
                <a16:creationId xmlns:a16="http://schemas.microsoft.com/office/drawing/2014/main" id="{78B1DD17-E206-2C47-2276-A3D6DC7E8653}"/>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153"/>
        <p:cNvGrpSpPr/>
        <p:nvPr/>
      </p:nvGrpSpPr>
      <p:grpSpPr>
        <a:xfrm>
          <a:off x="0" y="0"/>
          <a:ext cx="0" cy="0"/>
          <a:chOff x="0" y="0"/>
          <a:chExt cx="0" cy="0"/>
        </a:xfrm>
      </p:grpSpPr>
      <p:pic>
        <p:nvPicPr>
          <p:cNvPr id="154" name="Google Shape;154;p14"/>
          <p:cNvPicPr preferRelativeResize="0"/>
          <p:nvPr/>
        </p:nvPicPr>
        <p:blipFill>
          <a:blip r:embed="rId2">
            <a:alphaModFix amt="83000"/>
          </a:blip>
          <a:stretch>
            <a:fillRect/>
          </a:stretch>
        </p:blipFill>
        <p:spPr>
          <a:xfrm>
            <a:off x="8073313" y="-575775"/>
            <a:ext cx="1496275" cy="1496275"/>
          </a:xfrm>
          <a:prstGeom prst="rect">
            <a:avLst/>
          </a:prstGeom>
          <a:noFill/>
          <a:ln>
            <a:noFill/>
          </a:ln>
        </p:spPr>
      </p:pic>
      <p:grpSp>
        <p:nvGrpSpPr>
          <p:cNvPr id="155" name="Google Shape;155;p14"/>
          <p:cNvGrpSpPr/>
          <p:nvPr/>
        </p:nvGrpSpPr>
        <p:grpSpPr>
          <a:xfrm>
            <a:off x="226650" y="114900"/>
            <a:ext cx="8690700" cy="4913700"/>
            <a:chOff x="226650" y="114900"/>
            <a:chExt cx="8690700" cy="4913700"/>
          </a:xfrm>
        </p:grpSpPr>
        <p:cxnSp>
          <p:nvCxnSpPr>
            <p:cNvPr id="156" name="Google Shape;156;p14"/>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57" name="Google Shape;157;p14"/>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58" name="Google Shape;158;p14"/>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159" name="Google Shape;159;p14"/>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160" name="Google Shape;160;p14"/>
          <p:cNvSpPr/>
          <p:nvPr/>
        </p:nvSpPr>
        <p:spPr>
          <a:xfrm rot="5400000" flipH="1">
            <a:off x="-143091" y="3711287"/>
            <a:ext cx="8874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161" name="Google Shape;161;p14"/>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 name="TextBox 1">
            <a:extLst>
              <a:ext uri="{FF2B5EF4-FFF2-40B4-BE49-F238E27FC236}">
                <a16:creationId xmlns:a16="http://schemas.microsoft.com/office/drawing/2014/main" id="{D0788A14-99FB-8BB9-CBAF-4FB2AA90DCE2}"/>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162"/>
        <p:cNvGrpSpPr/>
        <p:nvPr/>
      </p:nvGrpSpPr>
      <p:grpSpPr>
        <a:xfrm>
          <a:off x="0" y="0"/>
          <a:ext cx="0" cy="0"/>
          <a:chOff x="0" y="0"/>
          <a:chExt cx="0" cy="0"/>
        </a:xfrm>
      </p:grpSpPr>
      <p:sp>
        <p:nvSpPr>
          <p:cNvPr id="163" name="Google Shape;163;p15"/>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64" name="Google Shape;164;p15"/>
          <p:cNvPicPr preferRelativeResize="0"/>
          <p:nvPr/>
        </p:nvPicPr>
        <p:blipFill>
          <a:blip r:embed="rId2">
            <a:alphaModFix amt="83000"/>
          </a:blip>
          <a:stretch>
            <a:fillRect/>
          </a:stretch>
        </p:blipFill>
        <p:spPr>
          <a:xfrm>
            <a:off x="8345975" y="3845613"/>
            <a:ext cx="1280974" cy="1280975"/>
          </a:xfrm>
          <a:prstGeom prst="rect">
            <a:avLst/>
          </a:prstGeom>
          <a:noFill/>
          <a:ln>
            <a:noFill/>
          </a:ln>
        </p:spPr>
      </p:pic>
      <p:grpSp>
        <p:nvGrpSpPr>
          <p:cNvPr id="165" name="Google Shape;165;p15"/>
          <p:cNvGrpSpPr/>
          <p:nvPr/>
        </p:nvGrpSpPr>
        <p:grpSpPr>
          <a:xfrm>
            <a:off x="226650" y="114900"/>
            <a:ext cx="8690700" cy="4913700"/>
            <a:chOff x="226650" y="114900"/>
            <a:chExt cx="8690700" cy="4913700"/>
          </a:xfrm>
        </p:grpSpPr>
        <p:cxnSp>
          <p:nvCxnSpPr>
            <p:cNvPr id="166" name="Google Shape;166;p15"/>
            <p:cNvCxnSpPr/>
            <p:nvPr/>
          </p:nvCxnSpPr>
          <p:spPr>
            <a:xfrm>
              <a:off x="226650"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67" name="Google Shape;167;p15"/>
            <p:cNvCxnSpPr/>
            <p:nvPr/>
          </p:nvCxnSpPr>
          <p:spPr>
            <a:xfrm>
              <a:off x="226650"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168" name="Google Shape;168;p15"/>
            <p:cNvCxnSpPr/>
            <p:nvPr/>
          </p:nvCxnSpPr>
          <p:spPr>
            <a:xfrm>
              <a:off x="459825"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169" name="Google Shape;169;p15"/>
            <p:cNvCxnSpPr/>
            <p:nvPr/>
          </p:nvCxnSpPr>
          <p:spPr>
            <a:xfrm>
              <a:off x="8684175" y="114900"/>
              <a:ext cx="0" cy="4913700"/>
            </a:xfrm>
            <a:prstGeom prst="straightConnector1">
              <a:avLst/>
            </a:prstGeom>
            <a:noFill/>
            <a:ln w="9525" cap="flat" cmpd="sng">
              <a:solidFill>
                <a:schemeClr val="dk1"/>
              </a:solidFill>
              <a:prstDash val="solid"/>
              <a:round/>
              <a:headEnd type="none" w="med" len="med"/>
              <a:tailEnd type="none" w="med" len="med"/>
            </a:ln>
          </p:spPr>
        </p:cxnSp>
      </p:grpSp>
      <p:sp>
        <p:nvSpPr>
          <p:cNvPr id="170" name="Google Shape;170;p15"/>
          <p:cNvSpPr/>
          <p:nvPr/>
        </p:nvSpPr>
        <p:spPr>
          <a:xfrm rot="10800000" flipH="1">
            <a:off x="630909" y="99288"/>
            <a:ext cx="8874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 name="TextBox 1">
            <a:extLst>
              <a:ext uri="{FF2B5EF4-FFF2-40B4-BE49-F238E27FC236}">
                <a16:creationId xmlns:a16="http://schemas.microsoft.com/office/drawing/2014/main" id="{2E270E4B-A8AA-B363-D887-AFC3B3E87F0F}"/>
              </a:ext>
            </a:extLst>
          </p:cNvPr>
          <p:cNvSpPr txBox="1"/>
          <p:nvPr userDrawn="1"/>
        </p:nvSpPr>
        <p:spPr>
          <a:xfrm>
            <a:off x="7012641" y="4803888"/>
            <a:ext cx="1671534" cy="307777"/>
          </a:xfrm>
          <a:prstGeom prst="rect">
            <a:avLst/>
          </a:prstGeom>
          <a:noFill/>
        </p:spPr>
        <p:txBody>
          <a:bodyPr wrap="square" rtlCol="0">
            <a:spAutoFit/>
          </a:bodyPr>
          <a:lstStyle/>
          <a:p>
            <a:r>
              <a:rPr lang="en-US" dirty="0"/>
              <a:t>SLIDE </a:t>
            </a:r>
            <a:fld id="{D84285FD-DD83-4DF9-89F5-0F0CC1104E82}" type="slidenum">
              <a:rPr lang="fa-IR" smtClean="0"/>
              <a:t>‹#›</a:t>
            </a:fld>
            <a:r>
              <a:rPr lang="en-US" dirty="0"/>
              <a:t> OF </a:t>
            </a:r>
            <a:r>
              <a:rPr lang="fa-IR" dirty="0"/>
              <a:t>23</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8810"/>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1pPr>
            <a:lvl2pPr marL="914400" lvl="1" indent="-30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2pPr>
            <a:lvl3pPr marL="1371600" lvl="2" indent="-30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3pPr>
            <a:lvl4pPr marL="1828800" lvl="3" indent="-30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4pPr>
            <a:lvl5pPr marL="2286000" lvl="4" indent="-30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5pPr>
            <a:lvl6pPr marL="2743200" lvl="5" indent="-30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6pPr>
            <a:lvl7pPr marL="3200400" lvl="6" indent="-30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7pPr>
            <a:lvl8pPr marL="3657600" lvl="7" indent="-30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8pPr>
            <a:lvl9pPr marL="4114800" lvl="8" indent="-30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4" r:id="rId5"/>
    <p:sldLayoutId id="2147483655" r:id="rId6"/>
    <p:sldLayoutId id="2147483656" r:id="rId7"/>
    <p:sldLayoutId id="2147483660" r:id="rId8"/>
    <p:sldLayoutId id="2147483661" r:id="rId9"/>
    <p:sldLayoutId id="2147483662" r:id="rId10"/>
    <p:sldLayoutId id="2147483663" r:id="rId11"/>
    <p:sldLayoutId id="2147483667" r:id="rId12"/>
    <p:sldLayoutId id="2147483668" r:id="rId13"/>
    <p:sldLayoutId id="2147483671" r:id="rId14"/>
    <p:sldLayoutId id="2147483672" r:id="rId15"/>
    <p:sldLayoutId id="2147483673" r:id="rId16"/>
    <p:sldLayoutId id="2147483674" r:id="rId17"/>
    <p:sldLayoutId id="2147483675" r:id="rId18"/>
    <p:sldLayoutId id="2147483677" r:id="rId19"/>
    <p:sldLayoutId id="2147483678" r:id="rId20"/>
    <p:sldLayoutId id="214748367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9.xml"/><Relationship Id="rId4" Type="http://schemas.openxmlformats.org/officeDocument/2006/relationships/image" Target="../media/image9.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cxnSp>
        <p:nvCxnSpPr>
          <p:cNvPr id="423" name="Google Shape;423;p37"/>
          <p:cNvCxnSpPr/>
          <p:nvPr/>
        </p:nvCxnSpPr>
        <p:spPr>
          <a:xfrm>
            <a:off x="458450" y="3196750"/>
            <a:ext cx="7617900" cy="0"/>
          </a:xfrm>
          <a:prstGeom prst="straightConnector1">
            <a:avLst/>
          </a:prstGeom>
          <a:noFill/>
          <a:ln w="9525" cap="flat" cmpd="sng">
            <a:solidFill>
              <a:schemeClr val="dk1"/>
            </a:solidFill>
            <a:prstDash val="solid"/>
            <a:round/>
            <a:headEnd type="none" w="med" len="med"/>
            <a:tailEnd type="none" w="med" len="med"/>
          </a:ln>
        </p:spPr>
      </p:cxnSp>
      <p:sp>
        <p:nvSpPr>
          <p:cNvPr id="424" name="Google Shape;424;p37"/>
          <p:cNvSpPr txBox="1">
            <a:spLocks noGrp="1"/>
          </p:cNvSpPr>
          <p:nvPr>
            <p:ph type="ctrTitle"/>
          </p:nvPr>
        </p:nvSpPr>
        <p:spPr>
          <a:xfrm>
            <a:off x="651333" y="883461"/>
            <a:ext cx="5193506" cy="2291864"/>
          </a:xfrm>
          <a:prstGeom prst="rect">
            <a:avLst/>
          </a:prstGeom>
        </p:spPr>
        <p:txBody>
          <a:bodyPr spcFirstLastPara="1" wrap="square" lIns="91425" tIns="91425" rIns="91425" bIns="91425" anchor="b" anchorCtr="0">
            <a:noAutofit/>
          </a:bodyPr>
          <a:lstStyle/>
          <a:p>
            <a:pPr algn="justLow" rtl="1"/>
            <a:r>
              <a:rPr lang="fa-IR" sz="2000" b="1" dirty="0">
                <a:solidFill>
                  <a:srgbClr val="3194A6"/>
                </a:solidFill>
                <a:cs typeface="B Nazanin" pitchFamily="2" charset="-78"/>
              </a:rPr>
              <a:t> </a:t>
            </a:r>
            <a:r>
              <a:rPr lang="ar-SA" sz="2400" b="1" dirty="0">
                <a:solidFill>
                  <a:schemeClr val="bg1">
                    <a:lumMod val="25000"/>
                  </a:schemeClr>
                </a:solidFill>
                <a:cs typeface="B Nazanin" pitchFamily="2" charset="-78"/>
              </a:rPr>
              <a:t>ارزیابی و اولویت‌بندی مخاطرات ایمنی، بهداشتی و زیست </a:t>
            </a:r>
            <a:r>
              <a:rPr lang="fa-IR" sz="2400" b="1" dirty="0">
                <a:solidFill>
                  <a:schemeClr val="bg1">
                    <a:lumMod val="25000"/>
                  </a:schemeClr>
                </a:solidFill>
                <a:cs typeface="B Nazanin" pitchFamily="2" charset="-78"/>
              </a:rPr>
              <a:t>محیطی</a:t>
            </a:r>
            <a:r>
              <a:rPr lang="en-US" sz="2400" b="1" dirty="0">
                <a:solidFill>
                  <a:schemeClr val="bg1">
                    <a:lumMod val="25000"/>
                  </a:schemeClr>
                </a:solidFill>
                <a:cs typeface="B Nazanin" pitchFamily="2" charset="-78"/>
              </a:rPr>
              <a:t> (HSE) </a:t>
            </a:r>
            <a:r>
              <a:rPr lang="ar-SA" sz="2400" b="1" dirty="0">
                <a:solidFill>
                  <a:schemeClr val="bg1">
                    <a:lumMod val="25000"/>
                  </a:schemeClr>
                </a:solidFill>
                <a:cs typeface="B Nazanin" pitchFamily="2" charset="-78"/>
              </a:rPr>
              <a:t>پالایشگاه گاز ترش با استفاده از مدل تحلیل سلسله مراتبی </a:t>
            </a:r>
            <a:r>
              <a:rPr lang="en-US" sz="2400" b="1" dirty="0">
                <a:solidFill>
                  <a:schemeClr val="bg1">
                    <a:lumMod val="25000"/>
                  </a:schemeClr>
                </a:solidFill>
                <a:cs typeface="B Nazanin" pitchFamily="2" charset="-78"/>
              </a:rPr>
              <a:t>( AHP)</a:t>
            </a:r>
            <a:endParaRPr lang="en-US" sz="1800" dirty="0">
              <a:solidFill>
                <a:schemeClr val="tx2">
                  <a:lumMod val="50000"/>
                </a:schemeClr>
              </a:solidFill>
              <a:cs typeface="B Nazanin" pitchFamily="2" charset="-78"/>
            </a:endParaRPr>
          </a:p>
        </p:txBody>
      </p:sp>
      <p:sp>
        <p:nvSpPr>
          <p:cNvPr id="425" name="Google Shape;425;p37"/>
          <p:cNvSpPr txBox="1">
            <a:spLocks noGrp="1"/>
          </p:cNvSpPr>
          <p:nvPr>
            <p:ph type="subTitle" idx="1"/>
          </p:nvPr>
        </p:nvSpPr>
        <p:spPr>
          <a:xfrm>
            <a:off x="713200" y="3271575"/>
            <a:ext cx="4711800" cy="44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sz="1400" b="1" dirty="0">
                <a:solidFill>
                  <a:schemeClr val="tx2">
                    <a:lumMod val="50000"/>
                  </a:schemeClr>
                </a:solidFill>
                <a:cs typeface="B Nazanin" pitchFamily="2" charset="-78"/>
              </a:rPr>
              <a:t>مطالعه موردی پالایشگاه پنجم مجتمع گاز </a:t>
            </a:r>
            <a:r>
              <a:rPr lang="ar-SA" b="1" dirty="0">
                <a:solidFill>
                  <a:schemeClr val="tx2">
                    <a:lumMod val="50000"/>
                  </a:schemeClr>
                </a:solidFill>
                <a:cs typeface="B Nazanin" pitchFamily="2" charset="-78"/>
              </a:rPr>
              <a:t>پارس جنوبی</a:t>
            </a:r>
            <a:r>
              <a:rPr lang="fa-IR" b="1" dirty="0">
                <a:solidFill>
                  <a:schemeClr val="tx2">
                    <a:lumMod val="50000"/>
                  </a:schemeClr>
                </a:solidFill>
                <a:cs typeface="B Nazanin" pitchFamily="2" charset="-78"/>
              </a:rPr>
              <a:t> عسلویه</a:t>
            </a:r>
            <a:endParaRPr b="1" dirty="0">
              <a:solidFill>
                <a:schemeClr val="tx2">
                  <a:lumMod val="50000"/>
                </a:schemeClr>
              </a:solidFill>
              <a:cs typeface="B Nazanin" pitchFamily="2" charset="-78"/>
            </a:endParaRPr>
          </a:p>
        </p:txBody>
      </p:sp>
      <p:pic>
        <p:nvPicPr>
          <p:cNvPr id="426" name="Google Shape;426;p37"/>
          <p:cNvPicPr preferRelativeResize="0">
            <a:picLocks noGrp="1"/>
          </p:cNvPicPr>
          <p:nvPr>
            <p:ph type="pic" idx="2"/>
          </p:nvPr>
        </p:nvPicPr>
        <p:blipFill rotWithShape="1">
          <a:blip r:embed="rId3">
            <a:alphaModFix/>
          </a:blip>
          <a:srcRect l="5019" r="5028"/>
          <a:stretch/>
        </p:blipFill>
        <p:spPr>
          <a:xfrm>
            <a:off x="6030688" y="536262"/>
            <a:ext cx="2436900" cy="4064400"/>
          </a:xfrm>
          <a:prstGeom prst="roundRect">
            <a:avLst>
              <a:gd name="adj" fmla="val 50000"/>
            </a:avLst>
          </a:prstGeom>
          <a:ln w="9525" cap="flat" cmpd="sng">
            <a:solidFill>
              <a:srgbClr val="000000"/>
            </a:solidFill>
            <a:prstDash val="solid"/>
            <a:round/>
            <a:headEnd type="none" w="sm" len="sm"/>
            <a:tailEnd type="none" w="sm" len="sm"/>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pic>
        <p:nvPicPr>
          <p:cNvPr id="625" name="Google Shape;625;p51"/>
          <p:cNvPicPr preferRelativeResize="0"/>
          <p:nvPr/>
        </p:nvPicPr>
        <p:blipFill>
          <a:blip r:embed="rId3">
            <a:alphaModFix amt="50000"/>
          </a:blip>
          <a:stretch>
            <a:fillRect/>
          </a:stretch>
        </p:blipFill>
        <p:spPr>
          <a:xfrm>
            <a:off x="2785450" y="2491625"/>
            <a:ext cx="966276" cy="966276"/>
          </a:xfrm>
          <a:prstGeom prst="rect">
            <a:avLst/>
          </a:prstGeom>
          <a:noFill/>
          <a:ln>
            <a:noFill/>
          </a:ln>
        </p:spPr>
      </p:pic>
      <p:cxnSp>
        <p:nvCxnSpPr>
          <p:cNvPr id="626" name="Google Shape;626;p51"/>
          <p:cNvCxnSpPr/>
          <p:nvPr/>
        </p:nvCxnSpPr>
        <p:spPr>
          <a:xfrm rot="10800000">
            <a:off x="455650" y="2491625"/>
            <a:ext cx="4659600" cy="0"/>
          </a:xfrm>
          <a:prstGeom prst="straightConnector1">
            <a:avLst/>
          </a:prstGeom>
          <a:noFill/>
          <a:ln w="9525" cap="flat" cmpd="sng">
            <a:solidFill>
              <a:schemeClr val="dk1"/>
            </a:solidFill>
            <a:prstDash val="solid"/>
            <a:round/>
            <a:headEnd type="none" w="med" len="med"/>
            <a:tailEnd type="none" w="med" len="med"/>
          </a:ln>
        </p:spPr>
      </p:cxnSp>
      <p:sp>
        <p:nvSpPr>
          <p:cNvPr id="627" name="Google Shape;627;p51"/>
          <p:cNvSpPr txBox="1">
            <a:spLocks noGrp="1"/>
          </p:cNvSpPr>
          <p:nvPr>
            <p:ph type="title"/>
          </p:nvPr>
        </p:nvSpPr>
        <p:spPr>
          <a:xfrm flipH="1">
            <a:off x="718263" y="2739600"/>
            <a:ext cx="4096625" cy="1861200"/>
          </a:xfrm>
          <a:prstGeom prst="rect">
            <a:avLst/>
          </a:prstGeom>
        </p:spPr>
        <p:txBody>
          <a:bodyPr spcFirstLastPara="1" wrap="square" lIns="91425" tIns="91425" rIns="91425" bIns="91425" anchor="b" anchorCtr="0">
            <a:noAutofit/>
          </a:bodyPr>
          <a:lstStyle/>
          <a:p>
            <a:pPr marL="0" lvl="0" indent="0" algn="r" rtl="1">
              <a:spcBef>
                <a:spcPts val="0"/>
              </a:spcBef>
              <a:spcAft>
                <a:spcPts val="0"/>
              </a:spcAft>
              <a:buNone/>
            </a:pPr>
            <a:r>
              <a:rPr lang="fa-IR" sz="6000" b="1" dirty="0">
                <a:solidFill>
                  <a:schemeClr val="dk1"/>
                </a:solidFill>
                <a:latin typeface="Raleway"/>
                <a:cs typeface="PT Bold Dusky" panose="02010400000000000000" pitchFamily="2" charset="-78"/>
                <a:sym typeface="Raleway"/>
              </a:rPr>
              <a:t>نقطه شرو</a:t>
            </a:r>
            <a:r>
              <a:rPr lang="fa-IR" sz="6000" dirty="0">
                <a:cs typeface="PT Bold Dusky" panose="02010400000000000000" pitchFamily="2" charset="-78"/>
              </a:rPr>
              <a:t>ع و</a:t>
            </a:r>
            <a:br>
              <a:rPr lang="fa-IR" sz="6000" dirty="0">
                <a:cs typeface="PT Bold Dusky" panose="02010400000000000000" pitchFamily="2" charset="-78"/>
              </a:rPr>
            </a:br>
            <a:r>
              <a:rPr lang="fa-IR" sz="6000" dirty="0">
                <a:cs typeface="PT Bold Dusky" panose="02010400000000000000" pitchFamily="2" charset="-78"/>
              </a:rPr>
              <a:t>پایان   !!!!</a:t>
            </a:r>
            <a:endParaRPr sz="5400" dirty="0"/>
          </a:p>
        </p:txBody>
      </p:sp>
      <p:pic>
        <p:nvPicPr>
          <p:cNvPr id="629" name="Google Shape;629;p51"/>
          <p:cNvPicPr preferRelativeResize="0">
            <a:picLocks noGrp="1"/>
          </p:cNvPicPr>
          <p:nvPr>
            <p:ph type="pic" idx="3"/>
          </p:nvPr>
        </p:nvPicPr>
        <p:blipFill rotWithShape="1">
          <a:blip r:embed="rId4">
            <a:alphaModFix/>
          </a:blip>
          <a:srcRect l="19293" r="19299"/>
          <a:stretch/>
        </p:blipFill>
        <p:spPr>
          <a:xfrm flipH="1">
            <a:off x="4931938" y="536275"/>
            <a:ext cx="3493800" cy="4064400"/>
          </a:xfrm>
          <a:prstGeom prst="roundRect">
            <a:avLst>
              <a:gd name="adj" fmla="val 16667"/>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82" name="Google Shape;582;p47"/>
          <p:cNvSpPr txBox="1">
            <a:spLocks noGrp="1"/>
          </p:cNvSpPr>
          <p:nvPr>
            <p:ph type="title"/>
          </p:nvPr>
        </p:nvSpPr>
        <p:spPr>
          <a:xfrm>
            <a:off x="6050246" y="364243"/>
            <a:ext cx="227198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a-IR" dirty="0">
                <a:cs typeface="PT Bold Dusky" panose="02010400000000000000" pitchFamily="2" charset="-78"/>
              </a:rPr>
              <a:t>اهداف پژوهش</a:t>
            </a:r>
            <a:endParaRPr dirty="0">
              <a:cs typeface="PT Bold Dusky" panose="02010400000000000000" pitchFamily="2" charset="-78"/>
            </a:endParaRPr>
          </a:p>
        </p:txBody>
      </p:sp>
      <p:grpSp>
        <p:nvGrpSpPr>
          <p:cNvPr id="544" name="Group 543">
            <a:extLst>
              <a:ext uri="{FF2B5EF4-FFF2-40B4-BE49-F238E27FC236}">
                <a16:creationId xmlns:a16="http://schemas.microsoft.com/office/drawing/2014/main" id="{28D11944-DFF7-15E0-E301-603B8629D32D}"/>
              </a:ext>
            </a:extLst>
          </p:cNvPr>
          <p:cNvGrpSpPr/>
          <p:nvPr/>
        </p:nvGrpSpPr>
        <p:grpSpPr>
          <a:xfrm>
            <a:off x="6425393" y="1350673"/>
            <a:ext cx="1521697" cy="2316826"/>
            <a:chOff x="7004665" y="1350673"/>
            <a:chExt cx="1521697" cy="2316826"/>
          </a:xfrm>
        </p:grpSpPr>
        <p:grpSp>
          <p:nvGrpSpPr>
            <p:cNvPr id="531" name="Google Shape;5246;p84">
              <a:extLst>
                <a:ext uri="{FF2B5EF4-FFF2-40B4-BE49-F238E27FC236}">
                  <a16:creationId xmlns:a16="http://schemas.microsoft.com/office/drawing/2014/main" id="{4048CE98-52DC-8E80-4655-E2A5BFF415A8}"/>
                </a:ext>
              </a:extLst>
            </p:cNvPr>
            <p:cNvGrpSpPr/>
            <p:nvPr/>
          </p:nvGrpSpPr>
          <p:grpSpPr>
            <a:xfrm>
              <a:off x="7004665" y="1350673"/>
              <a:ext cx="1521697" cy="2316826"/>
              <a:chOff x="1715404" y="1112080"/>
              <a:chExt cx="642270" cy="977984"/>
            </a:xfrm>
          </p:grpSpPr>
          <p:sp>
            <p:nvSpPr>
              <p:cNvPr id="541" name="Google Shape;5247;p84">
                <a:extLst>
                  <a:ext uri="{FF2B5EF4-FFF2-40B4-BE49-F238E27FC236}">
                    <a16:creationId xmlns:a16="http://schemas.microsoft.com/office/drawing/2014/main" id="{D2BB29D6-9E4B-523C-9F0F-D16F4A455253}"/>
                  </a:ext>
                </a:extLst>
              </p:cNvPr>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248;p84">
                <a:extLst>
                  <a:ext uri="{FF2B5EF4-FFF2-40B4-BE49-F238E27FC236}">
                    <a16:creationId xmlns:a16="http://schemas.microsoft.com/office/drawing/2014/main" id="{027EF2E6-5C38-4FBB-6D7A-BEEA1F306404}"/>
                  </a:ext>
                </a:extLst>
              </p:cNvPr>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249;p84">
              <a:extLst>
                <a:ext uri="{FF2B5EF4-FFF2-40B4-BE49-F238E27FC236}">
                  <a16:creationId xmlns:a16="http://schemas.microsoft.com/office/drawing/2014/main" id="{C5E0C622-3AF2-2D97-D802-5B8BEE43428E}"/>
                </a:ext>
              </a:extLst>
            </p:cNvPr>
            <p:cNvGrpSpPr/>
            <p:nvPr/>
          </p:nvGrpSpPr>
          <p:grpSpPr>
            <a:xfrm>
              <a:off x="7131474" y="1477468"/>
              <a:ext cx="1268081" cy="2016873"/>
              <a:chOff x="1768927" y="1165603"/>
              <a:chExt cx="535225" cy="851367"/>
            </a:xfrm>
          </p:grpSpPr>
          <p:sp>
            <p:nvSpPr>
              <p:cNvPr id="539" name="Google Shape;5250;p84">
                <a:extLst>
                  <a:ext uri="{FF2B5EF4-FFF2-40B4-BE49-F238E27FC236}">
                    <a16:creationId xmlns:a16="http://schemas.microsoft.com/office/drawing/2014/main" id="{D9EA4233-E9C9-98DB-F7C4-70A0D565D372}"/>
                  </a:ext>
                </a:extLst>
              </p:cNvPr>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251;p84">
                <a:extLst>
                  <a:ext uri="{FF2B5EF4-FFF2-40B4-BE49-F238E27FC236}">
                    <a16:creationId xmlns:a16="http://schemas.microsoft.com/office/drawing/2014/main" id="{DA383CD9-81DE-FE50-7465-2104AE1C8734}"/>
                  </a:ext>
                </a:extLst>
              </p:cNvPr>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252;p84">
              <a:extLst>
                <a:ext uri="{FF2B5EF4-FFF2-40B4-BE49-F238E27FC236}">
                  <a16:creationId xmlns:a16="http://schemas.microsoft.com/office/drawing/2014/main" id="{E76BF6E9-978B-AF79-1BC4-158E60AF6446}"/>
                </a:ext>
              </a:extLst>
            </p:cNvPr>
            <p:cNvGrpSpPr/>
            <p:nvPr/>
          </p:nvGrpSpPr>
          <p:grpSpPr>
            <a:xfrm>
              <a:off x="7258281" y="1604261"/>
              <a:ext cx="1014465" cy="1702964"/>
              <a:chOff x="1822449" y="1219125"/>
              <a:chExt cx="428180" cy="718859"/>
            </a:xfrm>
          </p:grpSpPr>
          <p:sp>
            <p:nvSpPr>
              <p:cNvPr id="537" name="Google Shape;5253;p84">
                <a:extLst>
                  <a:ext uri="{FF2B5EF4-FFF2-40B4-BE49-F238E27FC236}">
                    <a16:creationId xmlns:a16="http://schemas.microsoft.com/office/drawing/2014/main" id="{0556D842-9644-64AA-FB8B-C615CACFBFFC}"/>
                  </a:ext>
                </a:extLst>
              </p:cNvPr>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254;p84">
                <a:extLst>
                  <a:ext uri="{FF2B5EF4-FFF2-40B4-BE49-F238E27FC236}">
                    <a16:creationId xmlns:a16="http://schemas.microsoft.com/office/drawing/2014/main" id="{EB6BC3F8-1582-B53F-47D9-60CC30B3E06E}"/>
                  </a:ext>
                </a:extLst>
              </p:cNvPr>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255;p84">
              <a:extLst>
                <a:ext uri="{FF2B5EF4-FFF2-40B4-BE49-F238E27FC236}">
                  <a16:creationId xmlns:a16="http://schemas.microsoft.com/office/drawing/2014/main" id="{DFA844DC-A621-6FB9-DC96-15C1A6D3B695}"/>
                </a:ext>
              </a:extLst>
            </p:cNvPr>
            <p:cNvGrpSpPr/>
            <p:nvPr/>
          </p:nvGrpSpPr>
          <p:grpSpPr>
            <a:xfrm>
              <a:off x="7385090" y="1731056"/>
              <a:ext cx="760849" cy="1390448"/>
              <a:chOff x="1875972" y="1272648"/>
              <a:chExt cx="321135" cy="586939"/>
            </a:xfrm>
          </p:grpSpPr>
          <p:sp>
            <p:nvSpPr>
              <p:cNvPr id="535" name="Google Shape;5256;p84">
                <a:extLst>
                  <a:ext uri="{FF2B5EF4-FFF2-40B4-BE49-F238E27FC236}">
                    <a16:creationId xmlns:a16="http://schemas.microsoft.com/office/drawing/2014/main" id="{58363EDC-2776-09A3-B1FB-0A83AAF1F256}"/>
                  </a:ext>
                </a:extLst>
              </p:cNvPr>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257;p84">
                <a:extLst>
                  <a:ext uri="{FF2B5EF4-FFF2-40B4-BE49-F238E27FC236}">
                    <a16:creationId xmlns:a16="http://schemas.microsoft.com/office/drawing/2014/main" id="{CF967148-235C-BC12-FA7A-613E25AFBB3F}"/>
                  </a:ext>
                </a:extLst>
              </p:cNvPr>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TextBox 542">
              <a:extLst>
                <a:ext uri="{FF2B5EF4-FFF2-40B4-BE49-F238E27FC236}">
                  <a16:creationId xmlns:a16="http://schemas.microsoft.com/office/drawing/2014/main" id="{3BB3D045-F88D-D1DD-79D4-F2B7E3FA83F8}"/>
                </a:ext>
              </a:extLst>
            </p:cNvPr>
            <p:cNvSpPr txBox="1"/>
            <p:nvPr/>
          </p:nvSpPr>
          <p:spPr>
            <a:xfrm>
              <a:off x="7511897" y="1848266"/>
              <a:ext cx="634042" cy="523220"/>
            </a:xfrm>
            <a:prstGeom prst="rect">
              <a:avLst/>
            </a:prstGeom>
            <a:noFill/>
          </p:spPr>
          <p:txBody>
            <a:bodyPr wrap="square" rtlCol="0">
              <a:spAutoFit/>
            </a:bodyPr>
            <a:lstStyle/>
            <a:p>
              <a:r>
                <a:rPr lang="fa-IR" dirty="0"/>
                <a:t>هدف اصلی</a:t>
              </a:r>
            </a:p>
          </p:txBody>
        </p:sp>
      </p:grpSp>
      <p:sp>
        <p:nvSpPr>
          <p:cNvPr id="545" name="TextBox 544">
            <a:extLst>
              <a:ext uri="{FF2B5EF4-FFF2-40B4-BE49-F238E27FC236}">
                <a16:creationId xmlns:a16="http://schemas.microsoft.com/office/drawing/2014/main" id="{4D1517A9-BC8D-E986-6F7C-F71C7A594974}"/>
              </a:ext>
            </a:extLst>
          </p:cNvPr>
          <p:cNvSpPr txBox="1"/>
          <p:nvPr/>
        </p:nvSpPr>
        <p:spPr>
          <a:xfrm>
            <a:off x="5757864" y="3699659"/>
            <a:ext cx="2856757" cy="923330"/>
          </a:xfrm>
          <a:prstGeom prst="rect">
            <a:avLst/>
          </a:prstGeom>
          <a:noFill/>
        </p:spPr>
        <p:txBody>
          <a:bodyPr wrap="square" rtlCol="0">
            <a:spAutoFit/>
          </a:bodyPr>
          <a:lstStyle/>
          <a:p>
            <a:pPr algn="justLow" rtl="1"/>
            <a:r>
              <a:rPr lang="fa-IR" sz="1800" dirty="0"/>
              <a:t>ارزیابی و اولویت‌بندی مخاطرات ایمنی، بهداشتی و زیست محیطی</a:t>
            </a:r>
            <a:r>
              <a:rPr lang="en-US" sz="1800" dirty="0"/>
              <a:t> </a:t>
            </a:r>
            <a:r>
              <a:rPr lang="fa-IR" sz="1800" dirty="0"/>
              <a:t>پالایشگاه گاز ترش </a:t>
            </a:r>
          </a:p>
        </p:txBody>
      </p:sp>
      <p:sp>
        <p:nvSpPr>
          <p:cNvPr id="547" name="Google Shape;5068;p84">
            <a:extLst>
              <a:ext uri="{FF2B5EF4-FFF2-40B4-BE49-F238E27FC236}">
                <a16:creationId xmlns:a16="http://schemas.microsoft.com/office/drawing/2014/main" id="{AEB4D8E7-015E-1B5F-9EDD-222C54B67E0D}"/>
              </a:ext>
            </a:extLst>
          </p:cNvPr>
          <p:cNvSpPr/>
          <p:nvPr/>
        </p:nvSpPr>
        <p:spPr>
          <a:xfrm>
            <a:off x="4331600" y="1349223"/>
            <a:ext cx="1521698" cy="586218"/>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algn="r" rtl="1"/>
            <a:r>
              <a:rPr lang="fa-IR" sz="14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شناسایی بحرانی ترین خطرات </a:t>
            </a:r>
            <a:r>
              <a:rPr lang="fa-IR" sz="1400" dirty="0">
                <a:latin typeface="Times New Roman" panose="02020603050405020304" pitchFamily="18" charset="0"/>
                <a:ea typeface="Times New Roman" panose="02020603050405020304" pitchFamily="18" charset="0"/>
                <a:cs typeface="2  Nazanin" panose="00000400000000000000" pitchFamily="2" charset="-78"/>
              </a:rPr>
              <a:t>ایمنی</a:t>
            </a:r>
            <a:r>
              <a:rPr lang="fa-IR" sz="14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 در پالایشگاه گاز ترش</a:t>
            </a:r>
            <a:endParaRPr lang="en-US" sz="1400" dirty="0">
              <a:effectLst/>
              <a:latin typeface="Times New Roman" panose="02020603050405020304" pitchFamily="18" charset="0"/>
              <a:ea typeface="Times New Roman" panose="02020603050405020304" pitchFamily="18" charset="0"/>
              <a:cs typeface="B Zar" panose="00000400000000000000" pitchFamily="2" charset="-78"/>
            </a:endParaRPr>
          </a:p>
        </p:txBody>
      </p:sp>
      <p:sp>
        <p:nvSpPr>
          <p:cNvPr id="548" name="Google Shape;5069;p84">
            <a:extLst>
              <a:ext uri="{FF2B5EF4-FFF2-40B4-BE49-F238E27FC236}">
                <a16:creationId xmlns:a16="http://schemas.microsoft.com/office/drawing/2014/main" id="{79403E62-BF58-B98D-8EE4-8115FA63FA4F}"/>
              </a:ext>
            </a:extLst>
          </p:cNvPr>
          <p:cNvSpPr/>
          <p:nvPr/>
        </p:nvSpPr>
        <p:spPr>
          <a:xfrm>
            <a:off x="3848139" y="3412588"/>
            <a:ext cx="2005160" cy="586218"/>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r" rtl="1">
              <a:spcBef>
                <a:spcPts val="0"/>
              </a:spcBef>
              <a:spcAft>
                <a:spcPts val="0"/>
              </a:spcAft>
              <a:buNone/>
            </a:pPr>
            <a:r>
              <a:rPr lang="fa-IR" sz="1400" dirty="0">
                <a:solidFill>
                  <a:schemeClr val="bg1"/>
                </a:solidFill>
                <a:effectLst/>
                <a:latin typeface="Times New Roman" panose="02020603050405020304" pitchFamily="18" charset="0"/>
                <a:ea typeface="Times New Roman" panose="02020603050405020304" pitchFamily="18" charset="0"/>
                <a:cs typeface="2  Nazanin" panose="00000400000000000000" pitchFamily="2" charset="-78"/>
              </a:rPr>
              <a:t>شناسایی بحرانی ترین خطرات محیط زیستی در پالایشگاه گاز ترش</a:t>
            </a:r>
            <a:endParaRPr dirty="0">
              <a:solidFill>
                <a:schemeClr val="bg1"/>
              </a:solidFill>
            </a:endParaRPr>
          </a:p>
        </p:txBody>
      </p:sp>
      <p:sp>
        <p:nvSpPr>
          <p:cNvPr id="549" name="Google Shape;5070;p84">
            <a:extLst>
              <a:ext uri="{FF2B5EF4-FFF2-40B4-BE49-F238E27FC236}">
                <a16:creationId xmlns:a16="http://schemas.microsoft.com/office/drawing/2014/main" id="{B6C57848-3D19-3C85-8D07-803E431C8AC8}"/>
              </a:ext>
            </a:extLst>
          </p:cNvPr>
          <p:cNvSpPr/>
          <p:nvPr/>
        </p:nvSpPr>
        <p:spPr>
          <a:xfrm>
            <a:off x="461415" y="1543115"/>
            <a:ext cx="1812821" cy="586218"/>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r" rtl="1">
              <a:spcBef>
                <a:spcPts val="0"/>
              </a:spcBef>
              <a:spcAft>
                <a:spcPts val="0"/>
              </a:spcAft>
              <a:buNone/>
            </a:pPr>
            <a:r>
              <a:rPr lang="fa-IR" sz="14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شناسایی بحرانی ترین واحد ها          در پالایشگاه گاز ترش از نظر خطرات ایمنی</a:t>
            </a:r>
            <a:endParaRPr dirty="0"/>
          </a:p>
        </p:txBody>
      </p:sp>
      <p:sp>
        <p:nvSpPr>
          <p:cNvPr id="550" name="Google Shape;5071;p84">
            <a:extLst>
              <a:ext uri="{FF2B5EF4-FFF2-40B4-BE49-F238E27FC236}">
                <a16:creationId xmlns:a16="http://schemas.microsoft.com/office/drawing/2014/main" id="{3FD76B1E-3251-336F-D13C-86E540D5091B}"/>
              </a:ext>
            </a:extLst>
          </p:cNvPr>
          <p:cNvSpPr/>
          <p:nvPr/>
        </p:nvSpPr>
        <p:spPr>
          <a:xfrm>
            <a:off x="461416" y="2504065"/>
            <a:ext cx="2020968" cy="586251"/>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r" rtl="1">
              <a:spcBef>
                <a:spcPts val="0"/>
              </a:spcBef>
              <a:spcAft>
                <a:spcPts val="0"/>
              </a:spcAft>
              <a:buNone/>
            </a:pPr>
            <a:r>
              <a:rPr lang="fa-IR" dirty="0"/>
              <a:t>    شناسایی </a:t>
            </a:r>
            <a:r>
              <a:rPr lang="fa-IR" sz="14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بحرانی ترین واحد ها در پالایشگاه گاز ترش از نظر خطرات بهداشتی </a:t>
            </a:r>
            <a:endParaRPr dirty="0"/>
          </a:p>
        </p:txBody>
      </p:sp>
      <p:sp>
        <p:nvSpPr>
          <p:cNvPr id="551" name="Google Shape;5072;p84">
            <a:extLst>
              <a:ext uri="{FF2B5EF4-FFF2-40B4-BE49-F238E27FC236}">
                <a16:creationId xmlns:a16="http://schemas.microsoft.com/office/drawing/2014/main" id="{66502DD8-2829-4CB1-2236-3418248E4E67}"/>
              </a:ext>
            </a:extLst>
          </p:cNvPr>
          <p:cNvSpPr/>
          <p:nvPr/>
        </p:nvSpPr>
        <p:spPr>
          <a:xfrm>
            <a:off x="461416" y="3461567"/>
            <a:ext cx="2563564" cy="596747"/>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r" rtl="1">
              <a:spcBef>
                <a:spcPts val="0"/>
              </a:spcBef>
              <a:spcAft>
                <a:spcPts val="0"/>
              </a:spcAft>
              <a:buNone/>
            </a:pPr>
            <a:r>
              <a:rPr lang="fa-IR" dirty="0"/>
              <a:t>  شناسایی </a:t>
            </a:r>
            <a:r>
              <a:rPr lang="fa-IR" sz="14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بحرانی ترین واحد ها در پالایشگاه گاز ترش از نظر خطرات محیط زیستی </a:t>
            </a:r>
            <a:endParaRPr dirty="0"/>
          </a:p>
        </p:txBody>
      </p:sp>
      <p:sp>
        <p:nvSpPr>
          <p:cNvPr id="552" name="Google Shape;5073;p84">
            <a:extLst>
              <a:ext uri="{FF2B5EF4-FFF2-40B4-BE49-F238E27FC236}">
                <a16:creationId xmlns:a16="http://schemas.microsoft.com/office/drawing/2014/main" id="{5B918DAB-F035-928E-4A23-C2CECE8D2F62}"/>
              </a:ext>
            </a:extLst>
          </p:cNvPr>
          <p:cNvSpPr/>
          <p:nvPr/>
        </p:nvSpPr>
        <p:spPr>
          <a:xfrm>
            <a:off x="4339160" y="2406555"/>
            <a:ext cx="1514139" cy="586218"/>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r" rtl="1">
              <a:spcBef>
                <a:spcPts val="0"/>
              </a:spcBef>
              <a:spcAft>
                <a:spcPts val="0"/>
              </a:spcAft>
              <a:buNone/>
            </a:pPr>
            <a:r>
              <a:rPr lang="fa-IR" dirty="0"/>
              <a:t>شناسایی </a:t>
            </a:r>
            <a:r>
              <a:rPr lang="fa-IR" sz="14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بحرانی ترین خطرات بهداشتی در پالایشگاه گاز ترش </a:t>
            </a:r>
            <a:endParaRPr dirty="0"/>
          </a:p>
        </p:txBody>
      </p:sp>
      <p:grpSp>
        <p:nvGrpSpPr>
          <p:cNvPr id="553" name="Google Shape;5074;p84">
            <a:extLst>
              <a:ext uri="{FF2B5EF4-FFF2-40B4-BE49-F238E27FC236}">
                <a16:creationId xmlns:a16="http://schemas.microsoft.com/office/drawing/2014/main" id="{A818D48D-FC34-B1DD-BFEA-0E94927E6190}"/>
              </a:ext>
            </a:extLst>
          </p:cNvPr>
          <p:cNvGrpSpPr/>
          <p:nvPr/>
        </p:nvGrpSpPr>
        <p:grpSpPr>
          <a:xfrm>
            <a:off x="2146780" y="905296"/>
            <a:ext cx="2474839" cy="3744534"/>
            <a:chOff x="6808175" y="2078634"/>
            <a:chExt cx="452229" cy="684241"/>
          </a:xfrm>
        </p:grpSpPr>
        <p:sp>
          <p:nvSpPr>
            <p:cNvPr id="554" name="Google Shape;5075;p84">
              <a:extLst>
                <a:ext uri="{FF2B5EF4-FFF2-40B4-BE49-F238E27FC236}">
                  <a16:creationId xmlns:a16="http://schemas.microsoft.com/office/drawing/2014/main" id="{8B7F4963-B29A-045E-8617-8343FCC255EE}"/>
                </a:ext>
              </a:extLst>
            </p:cNvPr>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55" name="Google Shape;5076;p84">
              <a:extLst>
                <a:ext uri="{FF2B5EF4-FFF2-40B4-BE49-F238E27FC236}">
                  <a16:creationId xmlns:a16="http://schemas.microsoft.com/office/drawing/2014/main" id="{A5158CB8-6319-64DD-4F90-9AB29A8669A2}"/>
                </a:ext>
              </a:extLst>
            </p:cNvPr>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56" name="Google Shape;5077;p84">
              <a:extLst>
                <a:ext uri="{FF2B5EF4-FFF2-40B4-BE49-F238E27FC236}">
                  <a16:creationId xmlns:a16="http://schemas.microsoft.com/office/drawing/2014/main" id="{C93603DF-EDA4-1F16-9296-C4A86954004B}"/>
                </a:ext>
              </a:extLst>
            </p:cNvPr>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57" name="Google Shape;5078;p84">
              <a:extLst>
                <a:ext uri="{FF2B5EF4-FFF2-40B4-BE49-F238E27FC236}">
                  <a16:creationId xmlns:a16="http://schemas.microsoft.com/office/drawing/2014/main" id="{034D124E-1944-571F-8437-B0B67F4B9A14}"/>
                </a:ext>
              </a:extLst>
            </p:cNvPr>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58" name="Google Shape;5079;p84">
              <a:extLst>
                <a:ext uri="{FF2B5EF4-FFF2-40B4-BE49-F238E27FC236}">
                  <a16:creationId xmlns:a16="http://schemas.microsoft.com/office/drawing/2014/main" id="{02411E1A-A27F-6555-3467-35AF63E4D1CE}"/>
                </a:ext>
              </a:extLst>
            </p:cNvPr>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59" name="Google Shape;5080;p84">
              <a:extLst>
                <a:ext uri="{FF2B5EF4-FFF2-40B4-BE49-F238E27FC236}">
                  <a16:creationId xmlns:a16="http://schemas.microsoft.com/office/drawing/2014/main" id="{42E43924-5CFF-A2DF-B49D-31AD3C7A1149}"/>
                </a:ext>
              </a:extLst>
            </p:cNvPr>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nvGrpSpPr>
            <p:cNvPr id="560" name="Google Shape;5081;p84">
              <a:extLst>
                <a:ext uri="{FF2B5EF4-FFF2-40B4-BE49-F238E27FC236}">
                  <a16:creationId xmlns:a16="http://schemas.microsoft.com/office/drawing/2014/main" id="{08083CDC-9B21-01B3-B801-DF922B3F76D9}"/>
                </a:ext>
              </a:extLst>
            </p:cNvPr>
            <p:cNvGrpSpPr/>
            <p:nvPr/>
          </p:nvGrpSpPr>
          <p:grpSpPr>
            <a:xfrm>
              <a:off x="6821586" y="2078634"/>
              <a:ext cx="426871" cy="684241"/>
              <a:chOff x="6821586" y="2078634"/>
              <a:chExt cx="426871" cy="684241"/>
            </a:xfrm>
          </p:grpSpPr>
          <p:grpSp>
            <p:nvGrpSpPr>
              <p:cNvPr id="561" name="Google Shape;5082;p84">
                <a:extLst>
                  <a:ext uri="{FF2B5EF4-FFF2-40B4-BE49-F238E27FC236}">
                    <a16:creationId xmlns:a16="http://schemas.microsoft.com/office/drawing/2014/main" id="{9B4BC74E-BAFE-3199-0B5B-3C2B7AA28B52}"/>
                  </a:ext>
                </a:extLst>
              </p:cNvPr>
              <p:cNvGrpSpPr/>
              <p:nvPr/>
            </p:nvGrpSpPr>
            <p:grpSpPr>
              <a:xfrm>
                <a:off x="6821586" y="2078634"/>
                <a:ext cx="426871" cy="684241"/>
                <a:chOff x="6821586" y="2078634"/>
                <a:chExt cx="426871" cy="684241"/>
              </a:xfrm>
            </p:grpSpPr>
            <p:sp>
              <p:nvSpPr>
                <p:cNvPr id="568" name="Google Shape;5083;p84">
                  <a:extLst>
                    <a:ext uri="{FF2B5EF4-FFF2-40B4-BE49-F238E27FC236}">
                      <a16:creationId xmlns:a16="http://schemas.microsoft.com/office/drawing/2014/main" id="{BEF6BDB8-32ED-0C02-9A91-21CB39052DB1}"/>
                    </a:ext>
                  </a:extLst>
                </p:cNvPr>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69" name="Google Shape;5084;p84">
                  <a:extLst>
                    <a:ext uri="{FF2B5EF4-FFF2-40B4-BE49-F238E27FC236}">
                      <a16:creationId xmlns:a16="http://schemas.microsoft.com/office/drawing/2014/main" id="{119147E0-89C1-16B3-C809-9A5A02B2668E}"/>
                    </a:ext>
                  </a:extLst>
                </p:cNvPr>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70" name="Google Shape;5085;p84">
                  <a:extLst>
                    <a:ext uri="{FF2B5EF4-FFF2-40B4-BE49-F238E27FC236}">
                      <a16:creationId xmlns:a16="http://schemas.microsoft.com/office/drawing/2014/main" id="{5BE84C7C-FA0B-F1CA-641F-00114D43F1EB}"/>
                    </a:ext>
                  </a:extLst>
                </p:cNvPr>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71" name="Google Shape;5086;p84">
                  <a:extLst>
                    <a:ext uri="{FF2B5EF4-FFF2-40B4-BE49-F238E27FC236}">
                      <a16:creationId xmlns:a16="http://schemas.microsoft.com/office/drawing/2014/main" id="{738A6C44-C396-5EA9-1ED4-85ED14B5C5E7}"/>
                    </a:ext>
                  </a:extLst>
                </p:cNvPr>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72" name="Google Shape;5087;p84">
                  <a:extLst>
                    <a:ext uri="{FF2B5EF4-FFF2-40B4-BE49-F238E27FC236}">
                      <a16:creationId xmlns:a16="http://schemas.microsoft.com/office/drawing/2014/main" id="{AE230D45-42FF-0810-6BAB-8A669BF0B7BE}"/>
                    </a:ext>
                  </a:extLst>
                </p:cNvPr>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73" name="Google Shape;5088;p84">
                  <a:extLst>
                    <a:ext uri="{FF2B5EF4-FFF2-40B4-BE49-F238E27FC236}">
                      <a16:creationId xmlns:a16="http://schemas.microsoft.com/office/drawing/2014/main" id="{4DB5FF65-93A9-2093-B266-67528E1CAD5E}"/>
                    </a:ext>
                  </a:extLst>
                </p:cNvPr>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83" name="Google Shape;5089;p84">
                  <a:extLst>
                    <a:ext uri="{FF2B5EF4-FFF2-40B4-BE49-F238E27FC236}">
                      <a16:creationId xmlns:a16="http://schemas.microsoft.com/office/drawing/2014/main" id="{BCFDC53F-BED7-BCC4-4239-CE05D8871BA4}"/>
                    </a:ext>
                  </a:extLst>
                </p:cNvPr>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84" name="Google Shape;5090;p84">
                  <a:extLst>
                    <a:ext uri="{FF2B5EF4-FFF2-40B4-BE49-F238E27FC236}">
                      <a16:creationId xmlns:a16="http://schemas.microsoft.com/office/drawing/2014/main" id="{C86F6B65-E4B5-B907-83B8-108A65A611DD}"/>
                    </a:ext>
                  </a:extLst>
                </p:cNvPr>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85" name="Google Shape;5091;p84">
                  <a:extLst>
                    <a:ext uri="{FF2B5EF4-FFF2-40B4-BE49-F238E27FC236}">
                      <a16:creationId xmlns:a16="http://schemas.microsoft.com/office/drawing/2014/main" id="{0AA214F2-3235-976C-4CE0-F0590A48E39A}"/>
                    </a:ext>
                  </a:extLst>
                </p:cNvPr>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86" name="Google Shape;5092;p84">
                  <a:extLst>
                    <a:ext uri="{FF2B5EF4-FFF2-40B4-BE49-F238E27FC236}">
                      <a16:creationId xmlns:a16="http://schemas.microsoft.com/office/drawing/2014/main" id="{14DA5675-51A0-E461-7D5C-BDF89C1591FE}"/>
                    </a:ext>
                  </a:extLst>
                </p:cNvPr>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87" name="Google Shape;5093;p84">
                  <a:extLst>
                    <a:ext uri="{FF2B5EF4-FFF2-40B4-BE49-F238E27FC236}">
                      <a16:creationId xmlns:a16="http://schemas.microsoft.com/office/drawing/2014/main" id="{2BBF059E-BD1D-B513-3F4C-4D5368767CCB}"/>
                    </a:ext>
                  </a:extLst>
                </p:cNvPr>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88" name="Google Shape;5094;p84">
                  <a:extLst>
                    <a:ext uri="{FF2B5EF4-FFF2-40B4-BE49-F238E27FC236}">
                      <a16:creationId xmlns:a16="http://schemas.microsoft.com/office/drawing/2014/main" id="{1D73B358-EEEB-1C59-8029-63148C5F2376}"/>
                    </a:ext>
                  </a:extLst>
                </p:cNvPr>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89" name="Google Shape;5095;p84">
                  <a:extLst>
                    <a:ext uri="{FF2B5EF4-FFF2-40B4-BE49-F238E27FC236}">
                      <a16:creationId xmlns:a16="http://schemas.microsoft.com/office/drawing/2014/main" id="{36604590-68D0-81D2-96F3-EBAB85B75B4F}"/>
                    </a:ext>
                  </a:extLst>
                </p:cNvPr>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90" name="Google Shape;5096;p84">
                  <a:extLst>
                    <a:ext uri="{FF2B5EF4-FFF2-40B4-BE49-F238E27FC236}">
                      <a16:creationId xmlns:a16="http://schemas.microsoft.com/office/drawing/2014/main" id="{2E21F88B-C10F-1129-F98D-3B47E7756DF1}"/>
                    </a:ext>
                  </a:extLst>
                </p:cNvPr>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91" name="Google Shape;5097;p84">
                  <a:extLst>
                    <a:ext uri="{FF2B5EF4-FFF2-40B4-BE49-F238E27FC236}">
                      <a16:creationId xmlns:a16="http://schemas.microsoft.com/office/drawing/2014/main" id="{FF8DF8AB-3819-3114-8A9B-D5EDFEDF2D47}"/>
                    </a:ext>
                  </a:extLst>
                </p:cNvPr>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92" name="Google Shape;5098;p84">
                  <a:extLst>
                    <a:ext uri="{FF2B5EF4-FFF2-40B4-BE49-F238E27FC236}">
                      <a16:creationId xmlns:a16="http://schemas.microsoft.com/office/drawing/2014/main" id="{7EE3F59A-DC48-0A4A-61D2-1D4FD84CB2F2}"/>
                    </a:ext>
                  </a:extLst>
                </p:cNvPr>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93" name="Google Shape;5099;p84">
                  <a:extLst>
                    <a:ext uri="{FF2B5EF4-FFF2-40B4-BE49-F238E27FC236}">
                      <a16:creationId xmlns:a16="http://schemas.microsoft.com/office/drawing/2014/main" id="{8514EF82-B738-6CD2-C7D2-81E4B23E3979}"/>
                    </a:ext>
                  </a:extLst>
                </p:cNvPr>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94" name="Google Shape;5100;p84">
                  <a:extLst>
                    <a:ext uri="{FF2B5EF4-FFF2-40B4-BE49-F238E27FC236}">
                      <a16:creationId xmlns:a16="http://schemas.microsoft.com/office/drawing/2014/main" id="{B3B81CD8-7A4E-49CC-EEF5-FB220DB6F6F3}"/>
                    </a:ext>
                  </a:extLst>
                </p:cNvPr>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95" name="Google Shape;5101;p84">
                  <a:extLst>
                    <a:ext uri="{FF2B5EF4-FFF2-40B4-BE49-F238E27FC236}">
                      <a16:creationId xmlns:a16="http://schemas.microsoft.com/office/drawing/2014/main" id="{CE231FAC-80DC-DA12-65BF-10A66C052902}"/>
                    </a:ext>
                  </a:extLst>
                </p:cNvPr>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sp>
            <p:nvSpPr>
              <p:cNvPr id="562" name="Google Shape;5102;p84">
                <a:extLst>
                  <a:ext uri="{FF2B5EF4-FFF2-40B4-BE49-F238E27FC236}">
                    <a16:creationId xmlns:a16="http://schemas.microsoft.com/office/drawing/2014/main" id="{932E5E8D-113E-D50D-2BE8-69BDFE0F7BF3}"/>
                  </a:ext>
                </a:extLst>
              </p:cNvPr>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63" name="Google Shape;5103;p84">
                <a:extLst>
                  <a:ext uri="{FF2B5EF4-FFF2-40B4-BE49-F238E27FC236}">
                    <a16:creationId xmlns:a16="http://schemas.microsoft.com/office/drawing/2014/main" id="{F98565F5-67CB-C46D-263D-521D635F5AD5}"/>
                  </a:ext>
                </a:extLst>
              </p:cNvPr>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64" name="Google Shape;5104;p84">
                <a:extLst>
                  <a:ext uri="{FF2B5EF4-FFF2-40B4-BE49-F238E27FC236}">
                    <a16:creationId xmlns:a16="http://schemas.microsoft.com/office/drawing/2014/main" id="{8C38B49F-96CD-44CD-A285-144220A8CB9C}"/>
                  </a:ext>
                </a:extLst>
              </p:cNvPr>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65" name="Google Shape;5105;p84">
                <a:extLst>
                  <a:ext uri="{FF2B5EF4-FFF2-40B4-BE49-F238E27FC236}">
                    <a16:creationId xmlns:a16="http://schemas.microsoft.com/office/drawing/2014/main" id="{6C9F62F4-A27F-2D95-D805-214147A97763}"/>
                  </a:ext>
                </a:extLst>
              </p:cNvPr>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66" name="Google Shape;5106;p84">
                <a:extLst>
                  <a:ext uri="{FF2B5EF4-FFF2-40B4-BE49-F238E27FC236}">
                    <a16:creationId xmlns:a16="http://schemas.microsoft.com/office/drawing/2014/main" id="{9F2E2DB9-B7C7-C3FC-CB68-0E5957245213}"/>
                  </a:ext>
                </a:extLst>
              </p:cNvPr>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567" name="Google Shape;5107;p84">
                <a:extLst>
                  <a:ext uri="{FF2B5EF4-FFF2-40B4-BE49-F238E27FC236}">
                    <a16:creationId xmlns:a16="http://schemas.microsoft.com/office/drawing/2014/main" id="{8B4E3B95-A10F-9F6A-E86F-0844D2B5CF7A}"/>
                  </a:ext>
                </a:extLst>
              </p:cNvPr>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92"/>
        <p:cNvGrpSpPr/>
        <p:nvPr/>
      </p:nvGrpSpPr>
      <p:grpSpPr>
        <a:xfrm>
          <a:off x="0" y="0"/>
          <a:ext cx="0" cy="0"/>
          <a:chOff x="0" y="0"/>
          <a:chExt cx="0" cy="0"/>
        </a:xfrm>
      </p:grpSpPr>
      <p:sp>
        <p:nvSpPr>
          <p:cNvPr id="4" name="Google Shape;582;p47">
            <a:extLst>
              <a:ext uri="{FF2B5EF4-FFF2-40B4-BE49-F238E27FC236}">
                <a16:creationId xmlns:a16="http://schemas.microsoft.com/office/drawing/2014/main" id="{BAB04DB3-CA75-7A06-8C17-50F244040FFF}"/>
              </a:ext>
            </a:extLst>
          </p:cNvPr>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a-IR" dirty="0">
                <a:cs typeface="PT Bold Dusky" panose="02010400000000000000" pitchFamily="2" charset="-78"/>
              </a:rPr>
              <a:t>سؤالات پژوهش</a:t>
            </a:r>
            <a:endParaRPr dirty="0">
              <a:cs typeface="PT Bold Dusky" panose="02010400000000000000" pitchFamily="2" charset="-78"/>
            </a:endParaRPr>
          </a:p>
        </p:txBody>
      </p:sp>
      <p:sp>
        <p:nvSpPr>
          <p:cNvPr id="5" name="Pentagon 5">
            <a:extLst>
              <a:ext uri="{FF2B5EF4-FFF2-40B4-BE49-F238E27FC236}">
                <a16:creationId xmlns:a16="http://schemas.microsoft.com/office/drawing/2014/main" id="{1086520A-DD95-D458-8744-1F1A7F69A4D6}"/>
              </a:ext>
            </a:extLst>
          </p:cNvPr>
          <p:cNvSpPr/>
          <p:nvPr/>
        </p:nvSpPr>
        <p:spPr>
          <a:xfrm flipH="1">
            <a:off x="2627846" y="4296895"/>
            <a:ext cx="3827053" cy="427984"/>
          </a:xfrm>
          <a:prstGeom prst="homePlate">
            <a:avLst>
              <a:gd name="adj" fmla="val 43808"/>
            </a:avLst>
          </a:prstGeom>
          <a:solidFill>
            <a:srgbClr val="3EA8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dirty="0">
                <a:solidFill>
                  <a:schemeClr val="tx1">
                    <a:lumMod val="90000"/>
                    <a:lumOff val="10000"/>
                  </a:schemeClr>
                </a:solidFill>
                <a:latin typeface="Arial" panose="020B0604020202020204" pitchFamily="34" charset="0"/>
                <a:cs typeface="Arial" panose="020B0604020202020204" pitchFamily="34" charset="0"/>
              </a:rPr>
              <a:t>بحرانی ترین واحد ها در پالایشگاه گاز ترش از نظر خطرات محیط زیستی کدام است؟</a:t>
            </a:r>
          </a:p>
        </p:txBody>
      </p:sp>
      <p:sp>
        <p:nvSpPr>
          <p:cNvPr id="6" name="Pentagon 6">
            <a:extLst>
              <a:ext uri="{FF2B5EF4-FFF2-40B4-BE49-F238E27FC236}">
                <a16:creationId xmlns:a16="http://schemas.microsoft.com/office/drawing/2014/main" id="{DF215291-92CF-0F43-6DF2-D5DE17D87268}"/>
              </a:ext>
            </a:extLst>
          </p:cNvPr>
          <p:cNvSpPr/>
          <p:nvPr/>
        </p:nvSpPr>
        <p:spPr>
          <a:xfrm flipH="1">
            <a:off x="1964657" y="3735177"/>
            <a:ext cx="3827052" cy="427984"/>
          </a:xfrm>
          <a:prstGeom prst="homePlate">
            <a:avLst>
              <a:gd name="adj" fmla="val 43808"/>
            </a:avLst>
          </a:prstGeom>
          <a:solidFill>
            <a:srgbClr val="55CB69"/>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ar-SA" dirty="0">
                <a:solidFill>
                  <a:schemeClr val="tx1">
                    <a:lumMod val="90000"/>
                    <a:lumOff val="10000"/>
                  </a:schemeClr>
                </a:solidFill>
                <a:latin typeface="Arial" panose="020B0604020202020204" pitchFamily="34" charset="0"/>
                <a:cs typeface="Arial" panose="020B0604020202020204" pitchFamily="34" charset="0"/>
              </a:rPr>
              <a:t>بحرانی </a:t>
            </a:r>
            <a:r>
              <a:rPr lang="fa-IR" dirty="0">
                <a:solidFill>
                  <a:schemeClr val="tx1">
                    <a:lumMod val="90000"/>
                    <a:lumOff val="10000"/>
                  </a:schemeClr>
                </a:solidFill>
                <a:latin typeface="Arial" panose="020B0604020202020204" pitchFamily="34" charset="0"/>
                <a:cs typeface="Arial" panose="020B0604020202020204" pitchFamily="34" charset="0"/>
              </a:rPr>
              <a:t>ترین</a:t>
            </a:r>
            <a:r>
              <a:rPr lang="ar-SA" dirty="0">
                <a:solidFill>
                  <a:schemeClr val="tx1">
                    <a:lumMod val="90000"/>
                    <a:lumOff val="10000"/>
                  </a:schemeClr>
                </a:solidFill>
                <a:latin typeface="Arial" panose="020B0604020202020204" pitchFamily="34" charset="0"/>
                <a:cs typeface="Arial" panose="020B0604020202020204" pitchFamily="34" charset="0"/>
              </a:rPr>
              <a:t> واحد ها در </a:t>
            </a:r>
            <a:r>
              <a:rPr lang="fa-IR" dirty="0">
                <a:solidFill>
                  <a:schemeClr val="tx1">
                    <a:lumMod val="90000"/>
                    <a:lumOff val="10000"/>
                  </a:schemeClr>
                </a:solidFill>
                <a:latin typeface="Arial" panose="020B0604020202020204" pitchFamily="34" charset="0"/>
                <a:cs typeface="Arial" panose="020B0604020202020204" pitchFamily="34" charset="0"/>
              </a:rPr>
              <a:t>پالایشگاه</a:t>
            </a:r>
            <a:r>
              <a:rPr lang="ar-SA" dirty="0">
                <a:solidFill>
                  <a:schemeClr val="tx1">
                    <a:lumMod val="90000"/>
                    <a:lumOff val="10000"/>
                  </a:schemeClr>
                </a:solidFill>
                <a:latin typeface="Arial" panose="020B0604020202020204" pitchFamily="34" charset="0"/>
                <a:cs typeface="Arial" panose="020B0604020202020204" pitchFamily="34" charset="0"/>
              </a:rPr>
              <a:t> گاز ترش از نظر خطرات بهداشتی کدام است؟</a:t>
            </a:r>
          </a:p>
        </p:txBody>
      </p:sp>
      <p:sp>
        <p:nvSpPr>
          <p:cNvPr id="7" name="Pentagon 7">
            <a:extLst>
              <a:ext uri="{FF2B5EF4-FFF2-40B4-BE49-F238E27FC236}">
                <a16:creationId xmlns:a16="http://schemas.microsoft.com/office/drawing/2014/main" id="{20E1083C-60F4-593D-73E0-0C40A80E10AB}"/>
              </a:ext>
            </a:extLst>
          </p:cNvPr>
          <p:cNvSpPr/>
          <p:nvPr/>
        </p:nvSpPr>
        <p:spPr>
          <a:xfrm flipH="1">
            <a:off x="1301465" y="3173459"/>
            <a:ext cx="3827053" cy="427984"/>
          </a:xfrm>
          <a:prstGeom prst="homePlate">
            <a:avLst>
              <a:gd name="adj" fmla="val 43808"/>
            </a:avLst>
          </a:prstGeom>
          <a:solidFill>
            <a:schemeClr val="bg2">
              <a:lumMod val="60000"/>
              <a:lumOff val="4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ar-SA" dirty="0">
                <a:solidFill>
                  <a:schemeClr val="tx1">
                    <a:lumMod val="90000"/>
                    <a:lumOff val="10000"/>
                  </a:schemeClr>
                </a:solidFill>
                <a:latin typeface="Arial" panose="020B0604020202020204" pitchFamily="34" charset="0"/>
                <a:cs typeface="Arial" panose="020B0604020202020204" pitchFamily="34" charset="0"/>
              </a:rPr>
              <a:t>بحرانی ترین واحد ها در پالایشگاه </a:t>
            </a:r>
            <a:r>
              <a:rPr lang="fa-IR" dirty="0">
                <a:solidFill>
                  <a:schemeClr val="tx1">
                    <a:lumMod val="90000"/>
                    <a:lumOff val="10000"/>
                  </a:schemeClr>
                </a:solidFill>
                <a:latin typeface="Arial" panose="020B0604020202020204" pitchFamily="34" charset="0"/>
                <a:cs typeface="Arial" panose="020B0604020202020204" pitchFamily="34" charset="0"/>
              </a:rPr>
              <a:t>گاز</a:t>
            </a:r>
            <a:r>
              <a:rPr lang="ar-SA" dirty="0">
                <a:solidFill>
                  <a:schemeClr val="tx1">
                    <a:lumMod val="90000"/>
                    <a:lumOff val="10000"/>
                  </a:schemeClr>
                </a:solidFill>
                <a:latin typeface="Arial" panose="020B0604020202020204" pitchFamily="34" charset="0"/>
                <a:cs typeface="Arial" panose="020B0604020202020204" pitchFamily="34" charset="0"/>
              </a:rPr>
              <a:t> ترش از نظر خطرات ایمنی کدام است؟</a:t>
            </a:r>
          </a:p>
        </p:txBody>
      </p:sp>
      <p:sp>
        <p:nvSpPr>
          <p:cNvPr id="8" name="Pentagon 8">
            <a:extLst>
              <a:ext uri="{FF2B5EF4-FFF2-40B4-BE49-F238E27FC236}">
                <a16:creationId xmlns:a16="http://schemas.microsoft.com/office/drawing/2014/main" id="{2283EE5B-7E3A-834C-5A93-FEE33735AF92}"/>
              </a:ext>
            </a:extLst>
          </p:cNvPr>
          <p:cNvSpPr/>
          <p:nvPr/>
        </p:nvSpPr>
        <p:spPr>
          <a:xfrm flipH="1">
            <a:off x="608761" y="2611742"/>
            <a:ext cx="3827053" cy="427984"/>
          </a:xfrm>
          <a:prstGeom prst="homePlate">
            <a:avLst>
              <a:gd name="adj" fmla="val 43808"/>
            </a:avLst>
          </a:prstGeom>
          <a:solidFill>
            <a:srgbClr val="00B0F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ar-SA" dirty="0">
                <a:solidFill>
                  <a:schemeClr val="tx1">
                    <a:lumMod val="90000"/>
                    <a:lumOff val="10000"/>
                  </a:schemeClr>
                </a:solidFill>
                <a:latin typeface="Arial" panose="020B0604020202020204" pitchFamily="34" charset="0"/>
                <a:cs typeface="Arial" panose="020B0604020202020204" pitchFamily="34" charset="0"/>
              </a:rPr>
              <a:t>بحرانی ترین خطرات محیط زیستی در پالایشگاه گاز ترش چیست؟</a:t>
            </a:r>
          </a:p>
        </p:txBody>
      </p:sp>
      <p:sp>
        <p:nvSpPr>
          <p:cNvPr id="9" name="Pentagon 9">
            <a:extLst>
              <a:ext uri="{FF2B5EF4-FFF2-40B4-BE49-F238E27FC236}">
                <a16:creationId xmlns:a16="http://schemas.microsoft.com/office/drawing/2014/main" id="{ED776116-BF74-A150-604A-B5B6F026BD2C}"/>
              </a:ext>
            </a:extLst>
          </p:cNvPr>
          <p:cNvSpPr/>
          <p:nvPr/>
        </p:nvSpPr>
        <p:spPr>
          <a:xfrm flipH="1">
            <a:off x="0" y="2050025"/>
            <a:ext cx="3779990" cy="427984"/>
          </a:xfrm>
          <a:prstGeom prst="homePlate">
            <a:avLst>
              <a:gd name="adj" fmla="val 43808"/>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ar-SA" dirty="0">
                <a:solidFill>
                  <a:schemeClr val="tx1">
                    <a:lumMod val="90000"/>
                    <a:lumOff val="10000"/>
                  </a:schemeClr>
                </a:solidFill>
                <a:latin typeface="Arial" panose="020B0604020202020204" pitchFamily="34" charset="0"/>
                <a:cs typeface="Arial" panose="020B0604020202020204" pitchFamily="34" charset="0"/>
              </a:rPr>
              <a:t>بحرانی ترین خطرات بهداشتی در پالایشگاه گاز ترش چیست؟</a:t>
            </a:r>
          </a:p>
        </p:txBody>
      </p:sp>
      <p:grpSp>
        <p:nvGrpSpPr>
          <p:cNvPr id="10" name="Group 9">
            <a:extLst>
              <a:ext uri="{FF2B5EF4-FFF2-40B4-BE49-F238E27FC236}">
                <a16:creationId xmlns:a16="http://schemas.microsoft.com/office/drawing/2014/main" id="{CE6A9C4F-D646-2107-03A1-2FBFD93F1C08}"/>
              </a:ext>
            </a:extLst>
          </p:cNvPr>
          <p:cNvGrpSpPr/>
          <p:nvPr/>
        </p:nvGrpSpPr>
        <p:grpSpPr>
          <a:xfrm flipH="1">
            <a:off x="2183346" y="2648986"/>
            <a:ext cx="5119513" cy="1956967"/>
            <a:chOff x="2922340" y="2561230"/>
            <a:chExt cx="8239012" cy="3149415"/>
          </a:xfrm>
        </p:grpSpPr>
        <p:sp>
          <p:nvSpPr>
            <p:cNvPr id="11" name="Right Arrow 1">
              <a:extLst>
                <a:ext uri="{FF2B5EF4-FFF2-40B4-BE49-F238E27FC236}">
                  <a16:creationId xmlns:a16="http://schemas.microsoft.com/office/drawing/2014/main" id="{C1A824A1-11EB-5911-371E-4A2E53B4F8A3}"/>
                </a:ext>
              </a:extLst>
            </p:cNvPr>
            <p:cNvSpPr/>
            <p:nvPr/>
          </p:nvSpPr>
          <p:spPr>
            <a:xfrm rot="19297116">
              <a:off x="2922340" y="2561230"/>
              <a:ext cx="8239012" cy="563366"/>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F12EB94-BCEF-3389-40B9-812C17BA16CD}"/>
                </a:ext>
              </a:extLst>
            </p:cNvPr>
            <p:cNvSpPr/>
            <p:nvPr/>
          </p:nvSpPr>
          <p:spPr>
            <a:xfrm rot="2957220">
              <a:off x="3028162" y="5097618"/>
              <a:ext cx="940306" cy="2857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Oval 12">
            <a:extLst>
              <a:ext uri="{FF2B5EF4-FFF2-40B4-BE49-F238E27FC236}">
                <a16:creationId xmlns:a16="http://schemas.microsoft.com/office/drawing/2014/main" id="{68412BC5-3DF6-C21E-063C-55AD0663132D}"/>
              </a:ext>
            </a:extLst>
          </p:cNvPr>
          <p:cNvSpPr/>
          <p:nvPr/>
        </p:nvSpPr>
        <p:spPr>
          <a:xfrm rot="18493767" flipH="1">
            <a:off x="5916314" y="715440"/>
            <a:ext cx="1825932" cy="433850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ar-SA" sz="2000" dirty="0">
                <a:solidFill>
                  <a:schemeClr val="accent6">
                    <a:lumMod val="95000"/>
                  </a:schemeClr>
                </a:solidFill>
                <a:latin typeface="Arial" panose="020B0604020202020204" pitchFamily="34" charset="0"/>
                <a:cs typeface="Arial" panose="020B0604020202020204" pitchFamily="34" charset="0"/>
              </a:rPr>
              <a:t>ارزیابی و اولویت‌بندی مخاطرات ایمنی، بهداشتی و زیست محیطی پالایشگاه گاز ترش</a:t>
            </a:r>
            <a:r>
              <a:rPr lang="fa-IR" sz="2000" dirty="0">
                <a:solidFill>
                  <a:schemeClr val="accent6">
                    <a:lumMod val="95000"/>
                  </a:schemeClr>
                </a:solidFill>
                <a:latin typeface="Arial" panose="020B0604020202020204" pitchFamily="34" charset="0"/>
                <a:cs typeface="Arial" panose="020B0604020202020204" pitchFamily="34" charset="0"/>
              </a:rPr>
              <a:t> به چه صورت است</a:t>
            </a:r>
            <a:r>
              <a:rPr lang="ar-SA" sz="2000" dirty="0">
                <a:solidFill>
                  <a:schemeClr val="accent6">
                    <a:lumMod val="95000"/>
                  </a:schemeClr>
                </a:solidFill>
                <a:latin typeface="Arial" panose="020B0604020202020204" pitchFamily="34" charset="0"/>
                <a:cs typeface="Arial" panose="020B0604020202020204" pitchFamily="34" charset="0"/>
              </a:rPr>
              <a:t> </a:t>
            </a:r>
          </a:p>
        </p:txBody>
      </p:sp>
      <p:sp>
        <p:nvSpPr>
          <p:cNvPr id="15" name="Pentagon 9">
            <a:extLst>
              <a:ext uri="{FF2B5EF4-FFF2-40B4-BE49-F238E27FC236}">
                <a16:creationId xmlns:a16="http://schemas.microsoft.com/office/drawing/2014/main" id="{FFEE7D23-AC7E-F61E-AFFE-54D9EBE961BF}"/>
              </a:ext>
            </a:extLst>
          </p:cNvPr>
          <p:cNvSpPr/>
          <p:nvPr/>
        </p:nvSpPr>
        <p:spPr>
          <a:xfrm flipH="1">
            <a:off x="494071" y="1488308"/>
            <a:ext cx="2354301" cy="427984"/>
          </a:xfrm>
          <a:prstGeom prst="homePlate">
            <a:avLst>
              <a:gd name="adj" fmla="val 43808"/>
            </a:avLst>
          </a:prstGeom>
          <a:solidFill>
            <a:srgbClr val="FFC00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ar-SA" dirty="0">
                <a:solidFill>
                  <a:schemeClr val="tx1">
                    <a:lumMod val="90000"/>
                    <a:lumOff val="10000"/>
                  </a:schemeClr>
                </a:solidFill>
                <a:latin typeface="Arial" panose="020B0604020202020204" pitchFamily="34" charset="0"/>
                <a:cs typeface="Arial" panose="020B0604020202020204" pitchFamily="34" charset="0"/>
              </a:rPr>
              <a:t>بحرانی ترین خطرات ایمنی در پالایشگاه گاز ترش چیست؟</a:t>
            </a:r>
          </a:p>
        </p:txBody>
      </p:sp>
    </p:spTree>
    <p:extLst>
      <p:ext uri="{BB962C8B-B14F-4D97-AF65-F5344CB8AC3E}">
        <p14:creationId xmlns:p14="http://schemas.microsoft.com/office/powerpoint/2010/main" val="1117911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6" name="Google Shape;582;p47">
            <a:extLst>
              <a:ext uri="{FF2B5EF4-FFF2-40B4-BE49-F238E27FC236}">
                <a16:creationId xmlns:a16="http://schemas.microsoft.com/office/drawing/2014/main" id="{85E31854-72E8-AF1D-5173-728D101B834E}"/>
              </a:ext>
            </a:extLst>
          </p:cNvPr>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a-IR" dirty="0">
                <a:cs typeface="PT Bold Dusky" panose="02010400000000000000" pitchFamily="2" charset="-78"/>
              </a:rPr>
              <a:t>فرضیات پژوهش</a:t>
            </a:r>
            <a:endParaRPr dirty="0">
              <a:cs typeface="PT Bold Dusky" panose="02010400000000000000" pitchFamily="2" charset="-78"/>
            </a:endParaRPr>
          </a:p>
        </p:txBody>
      </p:sp>
      <p:cxnSp>
        <p:nvCxnSpPr>
          <p:cNvPr id="14" name="Google Shape;5156;p84">
            <a:extLst>
              <a:ext uri="{FF2B5EF4-FFF2-40B4-BE49-F238E27FC236}">
                <a16:creationId xmlns:a16="http://schemas.microsoft.com/office/drawing/2014/main" id="{484B81E0-39D3-5284-364A-053E2F9DCF4E}"/>
              </a:ext>
            </a:extLst>
          </p:cNvPr>
          <p:cNvCxnSpPr>
            <a:cxnSpLocks/>
          </p:cNvCxnSpPr>
          <p:nvPr/>
        </p:nvCxnSpPr>
        <p:spPr>
          <a:xfrm rot="5400000" flipH="1">
            <a:off x="3265712" y="1910953"/>
            <a:ext cx="436749" cy="374213"/>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 name="Google Shape;5157;p84">
            <a:extLst>
              <a:ext uri="{FF2B5EF4-FFF2-40B4-BE49-F238E27FC236}">
                <a16:creationId xmlns:a16="http://schemas.microsoft.com/office/drawing/2014/main" id="{630655CB-1F39-076D-AA7D-5C6CC5A26412}"/>
              </a:ext>
            </a:extLst>
          </p:cNvPr>
          <p:cNvCxnSpPr>
            <a:cxnSpLocks/>
          </p:cNvCxnSpPr>
          <p:nvPr/>
        </p:nvCxnSpPr>
        <p:spPr>
          <a:xfrm rot="16200000">
            <a:off x="5441566" y="1910953"/>
            <a:ext cx="436749" cy="374213"/>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6" name="Google Shape;5158;p84">
            <a:extLst>
              <a:ext uri="{FF2B5EF4-FFF2-40B4-BE49-F238E27FC236}">
                <a16:creationId xmlns:a16="http://schemas.microsoft.com/office/drawing/2014/main" id="{BC0FA88F-5F77-911B-B401-7E2685C51483}"/>
              </a:ext>
            </a:extLst>
          </p:cNvPr>
          <p:cNvCxnSpPr>
            <a:cxnSpLocks/>
          </p:cNvCxnSpPr>
          <p:nvPr/>
        </p:nvCxnSpPr>
        <p:spPr>
          <a:xfrm rot="5400000">
            <a:off x="3265712" y="3619790"/>
            <a:ext cx="436749" cy="374213"/>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 name="Google Shape;5159;p84">
            <a:extLst>
              <a:ext uri="{FF2B5EF4-FFF2-40B4-BE49-F238E27FC236}">
                <a16:creationId xmlns:a16="http://schemas.microsoft.com/office/drawing/2014/main" id="{3257B01B-5F2A-701C-0F1A-BC147D3EE573}"/>
              </a:ext>
            </a:extLst>
          </p:cNvPr>
          <p:cNvCxnSpPr>
            <a:cxnSpLocks/>
          </p:cNvCxnSpPr>
          <p:nvPr/>
        </p:nvCxnSpPr>
        <p:spPr>
          <a:xfrm rot="16200000" flipH="1">
            <a:off x="5441566" y="3619790"/>
            <a:ext cx="436749" cy="374213"/>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8" name="Google Shape;5160;p84">
            <a:extLst>
              <a:ext uri="{FF2B5EF4-FFF2-40B4-BE49-F238E27FC236}">
                <a16:creationId xmlns:a16="http://schemas.microsoft.com/office/drawing/2014/main" id="{840A42D5-C886-9299-51E6-F68F4DAEE1C6}"/>
              </a:ext>
            </a:extLst>
          </p:cNvPr>
          <p:cNvCxnSpPr>
            <a:cxnSpLocks/>
          </p:cNvCxnSpPr>
          <p:nvPr/>
        </p:nvCxnSpPr>
        <p:spPr>
          <a:xfrm rot="10800000">
            <a:off x="3227826" y="2881425"/>
            <a:ext cx="280408" cy="0"/>
          </a:xfrm>
          <a:prstGeom prst="straightConnector1">
            <a:avLst/>
          </a:prstGeom>
          <a:noFill/>
          <a:ln w="9525" cap="flat" cmpd="sng">
            <a:solidFill>
              <a:srgbClr val="667E92"/>
            </a:solidFill>
            <a:prstDash val="solid"/>
            <a:round/>
            <a:headEnd type="none" w="med" len="med"/>
            <a:tailEnd type="none" w="med" len="med"/>
          </a:ln>
        </p:spPr>
      </p:cxnSp>
      <p:cxnSp>
        <p:nvCxnSpPr>
          <p:cNvPr id="19" name="Google Shape;5161;p84">
            <a:extLst>
              <a:ext uri="{FF2B5EF4-FFF2-40B4-BE49-F238E27FC236}">
                <a16:creationId xmlns:a16="http://schemas.microsoft.com/office/drawing/2014/main" id="{E0E1C1D4-CEB2-9950-593D-450E9E94A325}"/>
              </a:ext>
            </a:extLst>
          </p:cNvPr>
          <p:cNvCxnSpPr>
            <a:cxnSpLocks/>
          </p:cNvCxnSpPr>
          <p:nvPr/>
        </p:nvCxnSpPr>
        <p:spPr>
          <a:xfrm rot="10800000">
            <a:off x="5635716" y="2881425"/>
            <a:ext cx="280408" cy="0"/>
          </a:xfrm>
          <a:prstGeom prst="straightConnector1">
            <a:avLst/>
          </a:prstGeom>
          <a:noFill/>
          <a:ln w="9525" cap="flat" cmpd="sng">
            <a:solidFill>
              <a:srgbClr val="667E92"/>
            </a:solidFill>
            <a:prstDash val="solid"/>
            <a:round/>
            <a:headEnd type="none" w="med" len="med"/>
            <a:tailEnd type="none" w="med" len="med"/>
          </a:ln>
        </p:spPr>
      </p:cxnSp>
      <p:grpSp>
        <p:nvGrpSpPr>
          <p:cNvPr id="20" name="Google Shape;5162;p84">
            <a:extLst>
              <a:ext uri="{FF2B5EF4-FFF2-40B4-BE49-F238E27FC236}">
                <a16:creationId xmlns:a16="http://schemas.microsoft.com/office/drawing/2014/main" id="{06F00951-D403-C55D-CB5A-0FCE00C4AB73}"/>
              </a:ext>
            </a:extLst>
          </p:cNvPr>
          <p:cNvGrpSpPr/>
          <p:nvPr/>
        </p:nvGrpSpPr>
        <p:grpSpPr>
          <a:xfrm>
            <a:off x="3619385" y="1771651"/>
            <a:ext cx="1919672" cy="2084881"/>
            <a:chOff x="7734309" y="2063282"/>
            <a:chExt cx="570957" cy="620095"/>
          </a:xfrm>
        </p:grpSpPr>
        <p:grpSp>
          <p:nvGrpSpPr>
            <p:cNvPr id="21" name="Google Shape;5163;p84">
              <a:extLst>
                <a:ext uri="{FF2B5EF4-FFF2-40B4-BE49-F238E27FC236}">
                  <a16:creationId xmlns:a16="http://schemas.microsoft.com/office/drawing/2014/main" id="{657CDB9B-8FE9-FE5C-287D-FE4CB977F1E0}"/>
                </a:ext>
              </a:extLst>
            </p:cNvPr>
            <p:cNvGrpSpPr/>
            <p:nvPr/>
          </p:nvGrpSpPr>
          <p:grpSpPr>
            <a:xfrm>
              <a:off x="8031573" y="2063282"/>
              <a:ext cx="273693" cy="620095"/>
              <a:chOff x="8031573" y="2063282"/>
              <a:chExt cx="273693" cy="620095"/>
            </a:xfrm>
          </p:grpSpPr>
          <p:sp>
            <p:nvSpPr>
              <p:cNvPr id="27" name="Google Shape;5164;p84">
                <a:extLst>
                  <a:ext uri="{FF2B5EF4-FFF2-40B4-BE49-F238E27FC236}">
                    <a16:creationId xmlns:a16="http://schemas.microsoft.com/office/drawing/2014/main" id="{1F385384-6676-178B-5019-251FF3A2DBD7}"/>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8" name="Google Shape;5165;p84">
                <a:extLst>
                  <a:ext uri="{FF2B5EF4-FFF2-40B4-BE49-F238E27FC236}">
                    <a16:creationId xmlns:a16="http://schemas.microsoft.com/office/drawing/2014/main" id="{27F3D7A0-21CC-096E-5824-617F5896E8B5}"/>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9" name="Google Shape;5166;p84">
                <a:extLst>
                  <a:ext uri="{FF2B5EF4-FFF2-40B4-BE49-F238E27FC236}">
                    <a16:creationId xmlns:a16="http://schemas.microsoft.com/office/drawing/2014/main" id="{B856F013-E603-18F8-97E2-668F9D5067D4}"/>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0" name="Google Shape;5167;p84">
                <a:extLst>
                  <a:ext uri="{FF2B5EF4-FFF2-40B4-BE49-F238E27FC236}">
                    <a16:creationId xmlns:a16="http://schemas.microsoft.com/office/drawing/2014/main" id="{DB629F48-A851-AAD6-04E0-3335D99DA4BC}"/>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grpSp>
          <p:nvGrpSpPr>
            <p:cNvPr id="22" name="Google Shape;5168;p84">
              <a:extLst>
                <a:ext uri="{FF2B5EF4-FFF2-40B4-BE49-F238E27FC236}">
                  <a16:creationId xmlns:a16="http://schemas.microsoft.com/office/drawing/2014/main" id="{7D15CB52-A360-AF22-CB92-68ABAD2C88E1}"/>
                </a:ext>
              </a:extLst>
            </p:cNvPr>
            <p:cNvGrpSpPr/>
            <p:nvPr/>
          </p:nvGrpSpPr>
          <p:grpSpPr>
            <a:xfrm flipH="1">
              <a:off x="7734309" y="2063282"/>
              <a:ext cx="273693" cy="620095"/>
              <a:chOff x="8031573" y="2063282"/>
              <a:chExt cx="273693" cy="620095"/>
            </a:xfrm>
          </p:grpSpPr>
          <p:sp>
            <p:nvSpPr>
              <p:cNvPr id="23" name="Google Shape;5169;p84">
                <a:extLst>
                  <a:ext uri="{FF2B5EF4-FFF2-40B4-BE49-F238E27FC236}">
                    <a16:creationId xmlns:a16="http://schemas.microsoft.com/office/drawing/2014/main" id="{F00DEE8F-C0B3-021E-9194-43611115AADE}"/>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4" name="Google Shape;5170;p84">
                <a:extLst>
                  <a:ext uri="{FF2B5EF4-FFF2-40B4-BE49-F238E27FC236}">
                    <a16:creationId xmlns:a16="http://schemas.microsoft.com/office/drawing/2014/main" id="{E55CF0AA-E663-09D4-06F6-FE7321DADD55}"/>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5" name="Google Shape;5171;p84">
                <a:extLst>
                  <a:ext uri="{FF2B5EF4-FFF2-40B4-BE49-F238E27FC236}">
                    <a16:creationId xmlns:a16="http://schemas.microsoft.com/office/drawing/2014/main" id="{70F9A0DE-A800-BD96-3BF7-9DFE2EB4A41A}"/>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6" name="Google Shape;5172;p84">
                <a:extLst>
                  <a:ext uri="{FF2B5EF4-FFF2-40B4-BE49-F238E27FC236}">
                    <a16:creationId xmlns:a16="http://schemas.microsoft.com/office/drawing/2014/main" id="{50C76551-6650-F3E2-6905-C66FC456D7C3}"/>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grpSp>
      <p:sp>
        <p:nvSpPr>
          <p:cNvPr id="31" name="TextBox 30">
            <a:extLst>
              <a:ext uri="{FF2B5EF4-FFF2-40B4-BE49-F238E27FC236}">
                <a16:creationId xmlns:a16="http://schemas.microsoft.com/office/drawing/2014/main" id="{699D7068-BA05-B1B8-50DC-2A0FCD38B37C}"/>
              </a:ext>
            </a:extLst>
          </p:cNvPr>
          <p:cNvSpPr txBox="1"/>
          <p:nvPr/>
        </p:nvSpPr>
        <p:spPr>
          <a:xfrm>
            <a:off x="6058378" y="1418020"/>
            <a:ext cx="2514121" cy="923330"/>
          </a:xfrm>
          <a:prstGeom prst="rect">
            <a:avLst/>
          </a:prstGeom>
          <a:noFill/>
        </p:spPr>
        <p:txBody>
          <a:bodyPr wrap="square" rtlCol="0">
            <a:spAutoFit/>
          </a:bodyPr>
          <a:lstStyle/>
          <a:p>
            <a:pPr algn="justLow" rtl="1"/>
            <a:r>
              <a:rPr lang="fa-IR" sz="18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بحرانی ترین خطر </a:t>
            </a:r>
            <a:r>
              <a:rPr lang="fa-IR" sz="1800" dirty="0">
                <a:latin typeface="Times New Roman" panose="02020603050405020304" pitchFamily="18" charset="0"/>
                <a:ea typeface="Times New Roman" panose="02020603050405020304" pitchFamily="18" charset="0"/>
                <a:cs typeface="2  Nazanin" panose="00000400000000000000" pitchFamily="2" charset="-78"/>
              </a:rPr>
              <a:t>ایمنی</a:t>
            </a:r>
            <a:r>
              <a:rPr lang="fa-IR" sz="18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 در پالایشگاه گاز ترش وجود مواد سمی و قابل اشتعال است</a:t>
            </a:r>
            <a:endParaRPr lang="en-US" sz="1800" dirty="0">
              <a:effectLst/>
              <a:latin typeface="Times New Roman" panose="02020603050405020304" pitchFamily="18" charset="0"/>
              <a:ea typeface="Times New Roman" panose="02020603050405020304" pitchFamily="18" charset="0"/>
              <a:cs typeface="B Zar" panose="00000400000000000000" pitchFamily="2" charset="-78"/>
            </a:endParaRPr>
          </a:p>
        </p:txBody>
      </p:sp>
      <p:sp>
        <p:nvSpPr>
          <p:cNvPr id="40" name="TextBox 39">
            <a:extLst>
              <a:ext uri="{FF2B5EF4-FFF2-40B4-BE49-F238E27FC236}">
                <a16:creationId xmlns:a16="http://schemas.microsoft.com/office/drawing/2014/main" id="{DE21DD1E-DAE0-EE03-A04B-BD5A5AF3A37A}"/>
              </a:ext>
            </a:extLst>
          </p:cNvPr>
          <p:cNvSpPr txBox="1"/>
          <p:nvPr/>
        </p:nvSpPr>
        <p:spPr>
          <a:xfrm>
            <a:off x="564356" y="1448485"/>
            <a:ext cx="2596500" cy="923330"/>
          </a:xfrm>
          <a:prstGeom prst="rect">
            <a:avLst/>
          </a:prstGeom>
          <a:noFill/>
        </p:spPr>
        <p:txBody>
          <a:bodyPr wrap="square" rtlCol="0">
            <a:spAutoFit/>
          </a:bodyPr>
          <a:lstStyle/>
          <a:p>
            <a:pPr algn="justLow" rtl="1"/>
            <a:r>
              <a:rPr lang="fa-IR" sz="18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بحرانی ترین واحد ها در پالایشگاه گاز ترش از نظر خطرات ایمنی واحد بازیافت گوگرد است</a:t>
            </a:r>
            <a:endParaRPr lang="en-US" sz="1800" dirty="0">
              <a:effectLst/>
              <a:latin typeface="Times New Roman" panose="02020603050405020304" pitchFamily="18" charset="0"/>
              <a:ea typeface="Times New Roman" panose="02020603050405020304" pitchFamily="18" charset="0"/>
              <a:cs typeface="B Zar" panose="00000400000000000000" pitchFamily="2" charset="-78"/>
            </a:endParaRPr>
          </a:p>
        </p:txBody>
      </p:sp>
      <p:sp>
        <p:nvSpPr>
          <p:cNvPr id="41" name="TextBox 40">
            <a:extLst>
              <a:ext uri="{FF2B5EF4-FFF2-40B4-BE49-F238E27FC236}">
                <a16:creationId xmlns:a16="http://schemas.microsoft.com/office/drawing/2014/main" id="{F1475AAB-D3A9-0D84-CC49-E91EC3331921}"/>
              </a:ext>
            </a:extLst>
          </p:cNvPr>
          <p:cNvSpPr txBox="1"/>
          <p:nvPr/>
        </p:nvSpPr>
        <p:spPr>
          <a:xfrm>
            <a:off x="5847046" y="2478502"/>
            <a:ext cx="2725453" cy="923330"/>
          </a:xfrm>
          <a:prstGeom prst="rect">
            <a:avLst/>
          </a:prstGeom>
          <a:noFill/>
        </p:spPr>
        <p:txBody>
          <a:bodyPr wrap="square" rtlCol="0">
            <a:spAutoFit/>
          </a:bodyPr>
          <a:lstStyle/>
          <a:p>
            <a:pPr algn="justLow" rtl="1"/>
            <a:r>
              <a:rPr lang="fa-IR" sz="18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بحرانی ترین خطر بهداشتی در پالایشگاه گاز ترش مواجهه شغلی با مواد و مواد شیمیایی خطرناک</a:t>
            </a:r>
            <a:r>
              <a:rPr lang="fa-IR" sz="1800" dirty="0">
                <a:latin typeface="Times New Roman" panose="02020603050405020304" pitchFamily="18" charset="0"/>
                <a:ea typeface="Times New Roman" panose="02020603050405020304" pitchFamily="18" charset="0"/>
                <a:cs typeface="2  Nazanin" panose="00000400000000000000" pitchFamily="2" charset="-78"/>
              </a:rPr>
              <a:t> است</a:t>
            </a:r>
            <a:endParaRPr lang="en-US" sz="1800" dirty="0">
              <a:effectLst/>
              <a:latin typeface="Times New Roman" panose="02020603050405020304" pitchFamily="18" charset="0"/>
              <a:ea typeface="Times New Roman" panose="02020603050405020304" pitchFamily="18" charset="0"/>
              <a:cs typeface="B Zar" panose="00000400000000000000" pitchFamily="2" charset="-78"/>
            </a:endParaRPr>
          </a:p>
        </p:txBody>
      </p:sp>
      <p:sp>
        <p:nvSpPr>
          <p:cNvPr id="42" name="TextBox 41">
            <a:extLst>
              <a:ext uri="{FF2B5EF4-FFF2-40B4-BE49-F238E27FC236}">
                <a16:creationId xmlns:a16="http://schemas.microsoft.com/office/drawing/2014/main" id="{292B22F2-7E0A-A46E-826B-FD86C429D86F}"/>
              </a:ext>
            </a:extLst>
          </p:cNvPr>
          <p:cNvSpPr txBox="1"/>
          <p:nvPr/>
        </p:nvSpPr>
        <p:spPr>
          <a:xfrm>
            <a:off x="382841" y="2478502"/>
            <a:ext cx="2596500" cy="923330"/>
          </a:xfrm>
          <a:prstGeom prst="rect">
            <a:avLst/>
          </a:prstGeom>
          <a:noFill/>
        </p:spPr>
        <p:txBody>
          <a:bodyPr wrap="square" rtlCol="0">
            <a:spAutoFit/>
          </a:bodyPr>
          <a:lstStyle/>
          <a:p>
            <a:pPr algn="justLow" rtl="1"/>
            <a:r>
              <a:rPr lang="fa-IR" sz="18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بحرانی ترین واحد ها در پالایشگاه گاز ترش از نظر خطرات بهداشتی واحد بازیافت پساب است</a:t>
            </a:r>
            <a:endParaRPr lang="en-US" sz="1800" dirty="0">
              <a:effectLst/>
              <a:latin typeface="Times New Roman" panose="02020603050405020304" pitchFamily="18" charset="0"/>
              <a:ea typeface="Times New Roman" panose="02020603050405020304" pitchFamily="18" charset="0"/>
              <a:cs typeface="B Zar" panose="00000400000000000000" pitchFamily="2" charset="-78"/>
            </a:endParaRPr>
          </a:p>
        </p:txBody>
      </p:sp>
      <p:sp>
        <p:nvSpPr>
          <p:cNvPr id="43" name="TextBox 42">
            <a:extLst>
              <a:ext uri="{FF2B5EF4-FFF2-40B4-BE49-F238E27FC236}">
                <a16:creationId xmlns:a16="http://schemas.microsoft.com/office/drawing/2014/main" id="{3B23D780-295A-1BDE-043C-EC8F504885F6}"/>
              </a:ext>
            </a:extLst>
          </p:cNvPr>
          <p:cNvSpPr txBox="1"/>
          <p:nvPr/>
        </p:nvSpPr>
        <p:spPr>
          <a:xfrm>
            <a:off x="5847046" y="3563606"/>
            <a:ext cx="2725453" cy="923330"/>
          </a:xfrm>
          <a:prstGeom prst="rect">
            <a:avLst/>
          </a:prstGeom>
          <a:noFill/>
        </p:spPr>
        <p:txBody>
          <a:bodyPr wrap="square" rtlCol="0">
            <a:spAutoFit/>
          </a:bodyPr>
          <a:lstStyle/>
          <a:p>
            <a:pPr algn="justLow" rtl="1"/>
            <a:r>
              <a:rPr lang="fa-IR" sz="18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بحرانی ترین خطر محیط زیستی در پالایشگاه گاز ترش انتشار گازهای سمی و گلخانه ای در هوا</a:t>
            </a:r>
            <a:endParaRPr lang="en-US" sz="1800" dirty="0">
              <a:effectLst/>
              <a:latin typeface="Times New Roman" panose="02020603050405020304" pitchFamily="18" charset="0"/>
              <a:ea typeface="Times New Roman" panose="02020603050405020304" pitchFamily="18" charset="0"/>
              <a:cs typeface="B Zar" panose="00000400000000000000" pitchFamily="2" charset="-78"/>
            </a:endParaRPr>
          </a:p>
        </p:txBody>
      </p:sp>
      <p:sp>
        <p:nvSpPr>
          <p:cNvPr id="44" name="TextBox 43">
            <a:extLst>
              <a:ext uri="{FF2B5EF4-FFF2-40B4-BE49-F238E27FC236}">
                <a16:creationId xmlns:a16="http://schemas.microsoft.com/office/drawing/2014/main" id="{6A2C4706-668C-4A02-AD5D-E4AAF3163B5C}"/>
              </a:ext>
            </a:extLst>
          </p:cNvPr>
          <p:cNvSpPr txBox="1"/>
          <p:nvPr/>
        </p:nvSpPr>
        <p:spPr>
          <a:xfrm>
            <a:off x="382841" y="3563606"/>
            <a:ext cx="2725453" cy="923330"/>
          </a:xfrm>
          <a:prstGeom prst="rect">
            <a:avLst/>
          </a:prstGeom>
          <a:noFill/>
        </p:spPr>
        <p:txBody>
          <a:bodyPr wrap="square" rtlCol="0">
            <a:spAutoFit/>
          </a:bodyPr>
          <a:lstStyle/>
          <a:p>
            <a:pPr algn="justLow" rtl="1"/>
            <a:r>
              <a:rPr lang="fa-IR" sz="1800" dirty="0">
                <a:solidFill>
                  <a:srgbClr val="000000"/>
                </a:solidFill>
                <a:effectLst/>
                <a:latin typeface="Times New Roman" panose="02020603050405020304" pitchFamily="18" charset="0"/>
                <a:ea typeface="Times New Roman" panose="02020603050405020304" pitchFamily="18" charset="0"/>
                <a:cs typeface="2  Nazanin" panose="00000400000000000000" pitchFamily="2" charset="-78"/>
              </a:rPr>
              <a:t>بحرانی ترین واحد در پالایشگاه گاز ترش از نظر خطرات محیط زیستی واحد فلر است</a:t>
            </a:r>
            <a:endParaRPr lang="en-US" sz="1800" dirty="0">
              <a:effectLst/>
              <a:latin typeface="Times New Roman" panose="02020603050405020304" pitchFamily="18" charset="0"/>
              <a:ea typeface="Times New Roman" panose="02020603050405020304" pitchFamily="18" charset="0"/>
              <a:cs typeface="B Zar" panose="00000400000000000000" pitchFamily="2" charset="-78"/>
            </a:endParaRPr>
          </a:p>
        </p:txBody>
      </p:sp>
    </p:spTree>
    <p:extLst>
      <p:ext uri="{BB962C8B-B14F-4D97-AF65-F5344CB8AC3E}">
        <p14:creationId xmlns:p14="http://schemas.microsoft.com/office/powerpoint/2010/main" val="417368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5E7FBFAA-D678-84E8-0BEE-C21D84B88A33}"/>
              </a:ext>
            </a:extLst>
          </p:cNvPr>
          <p:cNvGraphicFramePr>
            <a:graphicFrameLocks noGrp="1"/>
          </p:cNvGraphicFramePr>
          <p:nvPr>
            <p:extLst>
              <p:ext uri="{D42A27DB-BD31-4B8C-83A1-F6EECF244321}">
                <p14:modId xmlns:p14="http://schemas.microsoft.com/office/powerpoint/2010/main" val="919456504"/>
              </p:ext>
            </p:extLst>
          </p:nvPr>
        </p:nvGraphicFramePr>
        <p:xfrm>
          <a:off x="614363" y="464502"/>
          <a:ext cx="7915274" cy="4343718"/>
        </p:xfrm>
        <a:graphic>
          <a:graphicData uri="http://schemas.openxmlformats.org/drawingml/2006/table">
            <a:tbl>
              <a:tblPr firstRow="1" bandRow="1">
                <a:tableStyleId>{7A4E36CE-4D22-4381-8344-8E058BA93138}</a:tableStyleId>
              </a:tblPr>
              <a:tblGrid>
                <a:gridCol w="5579268">
                  <a:extLst>
                    <a:ext uri="{9D8B030D-6E8A-4147-A177-3AD203B41FA5}">
                      <a16:colId xmlns:a16="http://schemas.microsoft.com/office/drawing/2014/main" val="83788751"/>
                    </a:ext>
                  </a:extLst>
                </a:gridCol>
                <a:gridCol w="1557337">
                  <a:extLst>
                    <a:ext uri="{9D8B030D-6E8A-4147-A177-3AD203B41FA5}">
                      <a16:colId xmlns:a16="http://schemas.microsoft.com/office/drawing/2014/main" val="978904041"/>
                    </a:ext>
                  </a:extLst>
                </a:gridCol>
                <a:gridCol w="778669">
                  <a:extLst>
                    <a:ext uri="{9D8B030D-6E8A-4147-A177-3AD203B41FA5}">
                      <a16:colId xmlns:a16="http://schemas.microsoft.com/office/drawing/2014/main" val="3681204423"/>
                    </a:ext>
                  </a:extLst>
                </a:gridCol>
              </a:tblGrid>
              <a:tr h="819309">
                <a:tc>
                  <a:txBody>
                    <a:bodyPr/>
                    <a:lstStyle/>
                    <a:p>
                      <a:pPr algn="l" fontAlgn="ctr"/>
                      <a:r>
                        <a:rPr lang="en-US" sz="1100" b="1" i="0" u="none" strike="noStrike" dirty="0">
                          <a:solidFill>
                            <a:schemeClr val="bg1">
                              <a:lumMod val="25000"/>
                            </a:schemeClr>
                          </a:solidFill>
                          <a:effectLst/>
                          <a:latin typeface="Segoe UI" panose="020B0502040204020203" pitchFamily="34" charset="0"/>
                        </a:rPr>
                        <a:t>Quantitative assessment of health, safety, and environment  (HSE) resilience based on the Delphi method and analytic  hierarchy process (AHP) in municipal solid waste management  system: A case  study in Tehran</a:t>
                      </a:r>
                    </a:p>
                  </a:txBody>
                  <a:tcPr marL="7620" marR="7620" marT="7620" marB="0" anchor="ctr"/>
                </a:tc>
                <a:tc>
                  <a:txBody>
                    <a:bodyPr/>
                    <a:lstStyle/>
                    <a:p>
                      <a:pPr algn="l" fontAlgn="ctr"/>
                      <a:r>
                        <a:rPr lang="en-US" sz="1100" b="1" i="0" u="none" strike="noStrike" dirty="0">
                          <a:solidFill>
                            <a:schemeClr val="bg1">
                              <a:lumMod val="25000"/>
                            </a:schemeClr>
                          </a:solidFill>
                          <a:effectLst/>
                          <a:latin typeface="Segoe UI" panose="020B0502040204020203" pitchFamily="34" charset="0"/>
                        </a:rPr>
                        <a:t>Kamal Karimzadeh , Ghazaleh Monazami Tehrani, Shokooh Sadat Khaloo , Mohammad Hossein Vaziri</a:t>
                      </a:r>
                    </a:p>
                  </a:txBody>
                  <a:tcPr marL="7620" marR="7620" marT="7620" marB="0" anchor="ctr"/>
                </a:tc>
                <a:tc>
                  <a:txBody>
                    <a:bodyPr/>
                    <a:lstStyle/>
                    <a:p>
                      <a:pPr algn="ctr" fontAlgn="ctr"/>
                      <a:r>
                        <a:rPr lang="en-US" sz="1100" b="1" i="0" u="none" strike="noStrike" dirty="0">
                          <a:solidFill>
                            <a:schemeClr val="bg1">
                              <a:lumMod val="25000"/>
                            </a:schemeClr>
                          </a:solidFill>
                          <a:effectLst/>
                          <a:latin typeface="Segoe UI" panose="020B0502040204020203" pitchFamily="34" charset="0"/>
                        </a:rPr>
                        <a:t>2023</a:t>
                      </a:r>
                    </a:p>
                  </a:txBody>
                  <a:tcPr marL="7620" marR="7620" marT="7620" marB="0" anchor="ctr"/>
                </a:tc>
                <a:extLst>
                  <a:ext uri="{0D108BD9-81ED-4DB2-BD59-A6C34878D82A}">
                    <a16:rowId xmlns:a16="http://schemas.microsoft.com/office/drawing/2014/main" val="134811498"/>
                  </a:ext>
                </a:extLst>
              </a:tr>
              <a:tr h="819309">
                <a:tc>
                  <a:txBody>
                    <a:bodyPr/>
                    <a:lstStyle/>
                    <a:p>
                      <a:pPr algn="l" fontAlgn="ctr"/>
                      <a:r>
                        <a:rPr lang="en-US" sz="1100" b="1" i="0" u="none" strike="noStrike" dirty="0">
                          <a:solidFill>
                            <a:schemeClr val="bg1">
                              <a:lumMod val="25000"/>
                            </a:schemeClr>
                          </a:solidFill>
                          <a:effectLst/>
                          <a:latin typeface="Segoe UI" panose="020B0502040204020203" pitchFamily="34" charset="0"/>
                        </a:rPr>
                        <a:t>Prioritizing health, safety and environmental hazards by integrating risk assessment and analytic  hierarchy process techniques in solid waste management facilities</a:t>
                      </a:r>
                    </a:p>
                  </a:txBody>
                  <a:tcPr marL="7620" marR="7620" marT="7620" marB="0" anchor="ctr"/>
                </a:tc>
                <a:tc>
                  <a:txBody>
                    <a:bodyPr/>
                    <a:lstStyle/>
                    <a:p>
                      <a:pPr algn="l" fontAlgn="ctr"/>
                      <a:r>
                        <a:rPr lang="en-US" sz="1100" b="1" i="0" u="none" strike="noStrike" dirty="0">
                          <a:solidFill>
                            <a:schemeClr val="bg1">
                              <a:lumMod val="25000"/>
                            </a:schemeClr>
                          </a:solidFill>
                          <a:effectLst/>
                          <a:latin typeface="Segoe UI" panose="020B0502040204020203" pitchFamily="34" charset="0"/>
                        </a:rPr>
                        <a:t>Abdulrahim Moloudi, Shokoh Sadat Khaloo, Reza Gholamnia &amp; Reza Saeedi</a:t>
                      </a:r>
                    </a:p>
                  </a:txBody>
                  <a:tcPr marL="7620" marR="7620" marT="7620" marB="0" anchor="ctr"/>
                </a:tc>
                <a:tc>
                  <a:txBody>
                    <a:bodyPr/>
                    <a:lstStyle/>
                    <a:p>
                      <a:pPr algn="ctr" fontAlgn="ctr"/>
                      <a:r>
                        <a:rPr lang="en-US" sz="1100" b="1" i="0" u="none" strike="noStrike" dirty="0">
                          <a:solidFill>
                            <a:schemeClr val="bg1">
                              <a:lumMod val="25000"/>
                            </a:schemeClr>
                          </a:solidFill>
                          <a:effectLst/>
                          <a:latin typeface="Segoe UI" panose="020B0502040204020203" pitchFamily="34" charset="0"/>
                        </a:rPr>
                        <a:t>2021</a:t>
                      </a:r>
                    </a:p>
                  </a:txBody>
                  <a:tcPr marL="7620" marR="7620" marT="7620" marB="0" anchor="ctr"/>
                </a:tc>
                <a:extLst>
                  <a:ext uri="{0D108BD9-81ED-4DB2-BD59-A6C34878D82A}">
                    <a16:rowId xmlns:a16="http://schemas.microsoft.com/office/drawing/2014/main" val="3279165373"/>
                  </a:ext>
                </a:extLst>
              </a:tr>
              <a:tr h="819309">
                <a:tc>
                  <a:txBody>
                    <a:bodyPr/>
                    <a:lstStyle/>
                    <a:p>
                      <a:pPr algn="l" fontAlgn="ctr"/>
                      <a:r>
                        <a:rPr lang="en-US" sz="1100" b="1" i="0" u="none" strike="noStrike" dirty="0">
                          <a:solidFill>
                            <a:schemeClr val="bg1">
                              <a:lumMod val="25000"/>
                            </a:schemeClr>
                          </a:solidFill>
                          <a:effectLst/>
                          <a:latin typeface="Segoe UI" panose="020B0502040204020203" pitchFamily="34" charset="0"/>
                        </a:rPr>
                        <a:t>Prioritization of Assessment Criteria of HSE Management Performance in Healthcare Centers</a:t>
                      </a:r>
                    </a:p>
                  </a:txBody>
                  <a:tcPr marL="7620" marR="7620" marT="7620" marB="0" anchor="ctr"/>
                </a:tc>
                <a:tc>
                  <a:txBody>
                    <a:bodyPr/>
                    <a:lstStyle/>
                    <a:p>
                      <a:pPr algn="l" fontAlgn="ctr"/>
                      <a:r>
                        <a:rPr lang="en-US" sz="1100" b="1" i="0" u="none" strike="noStrike" dirty="0">
                          <a:solidFill>
                            <a:schemeClr val="bg1">
                              <a:lumMod val="25000"/>
                            </a:schemeClr>
                          </a:solidFill>
                          <a:effectLst/>
                          <a:latin typeface="Segoe UI" panose="020B0502040204020203" pitchFamily="34" charset="0"/>
                        </a:rPr>
                        <a:t>Seyedeh Shabnam Azimi-Hosseini, Nabiollah Mansouri, Reza Azizinezhad, Hassan Karimzadegan</a:t>
                      </a:r>
                    </a:p>
                  </a:txBody>
                  <a:tcPr marL="7620" marR="7620" marT="7620" marB="0" anchor="ctr"/>
                </a:tc>
                <a:tc>
                  <a:txBody>
                    <a:bodyPr/>
                    <a:lstStyle/>
                    <a:p>
                      <a:pPr algn="ctr" fontAlgn="ctr"/>
                      <a:r>
                        <a:rPr lang="en-US" sz="1100" b="1" i="0" u="none" strike="noStrike" dirty="0">
                          <a:solidFill>
                            <a:schemeClr val="bg1">
                              <a:lumMod val="25000"/>
                            </a:schemeClr>
                          </a:solidFill>
                          <a:effectLst/>
                          <a:latin typeface="Segoe UI" panose="020B0502040204020203" pitchFamily="34" charset="0"/>
                        </a:rPr>
                        <a:t>2019</a:t>
                      </a:r>
                    </a:p>
                  </a:txBody>
                  <a:tcPr marL="7620" marR="7620" marT="7620" marB="0" anchor="ctr"/>
                </a:tc>
                <a:extLst>
                  <a:ext uri="{0D108BD9-81ED-4DB2-BD59-A6C34878D82A}">
                    <a16:rowId xmlns:a16="http://schemas.microsoft.com/office/drawing/2014/main" val="3915183751"/>
                  </a:ext>
                </a:extLst>
              </a:tr>
              <a:tr h="819309">
                <a:tc>
                  <a:txBody>
                    <a:bodyPr/>
                    <a:lstStyle/>
                    <a:p>
                      <a:pPr algn="l" fontAlgn="ctr"/>
                      <a:r>
                        <a:rPr lang="en-US" sz="1100" b="1" i="0" u="none" strike="noStrike" dirty="0">
                          <a:solidFill>
                            <a:schemeClr val="bg1">
                              <a:lumMod val="25000"/>
                            </a:schemeClr>
                          </a:solidFill>
                          <a:effectLst/>
                          <a:latin typeface="Segoe UI" panose="020B0502040204020203" pitchFamily="34" charset="0"/>
                        </a:rPr>
                        <a:t>Hybrid fuzzy MCDM and FMEA integrating with linear programming approach for the health and safety  executive risks: a case study</a:t>
                      </a:r>
                    </a:p>
                  </a:txBody>
                  <a:tcPr marL="7620" marR="7620" marT="7620" marB="0" anchor="ctr"/>
                </a:tc>
                <a:tc>
                  <a:txBody>
                    <a:bodyPr/>
                    <a:lstStyle/>
                    <a:p>
                      <a:pPr algn="l" fontAlgn="ctr"/>
                      <a:r>
                        <a:rPr lang="en-US" sz="1100" b="1" i="0" u="none" strike="noStrike" dirty="0">
                          <a:solidFill>
                            <a:schemeClr val="bg1">
                              <a:lumMod val="25000"/>
                            </a:schemeClr>
                          </a:solidFill>
                          <a:effectLst/>
                          <a:latin typeface="Segoe UI" panose="020B0502040204020203" pitchFamily="34" charset="0"/>
                        </a:rPr>
                        <a:t>Mohammad Khalilzadeh,</a:t>
                      </a:r>
                      <a:r>
                        <a:rPr lang="fa-IR" sz="1100" b="1" i="0" u="none" strike="noStrike" dirty="0">
                          <a:solidFill>
                            <a:schemeClr val="bg1">
                              <a:lumMod val="25000"/>
                            </a:schemeClr>
                          </a:solidFill>
                          <a:effectLst/>
                          <a:latin typeface="Segoe UI" panose="020B0502040204020203" pitchFamily="34" charset="0"/>
                        </a:rPr>
                        <a:t> </a:t>
                      </a:r>
                      <a:r>
                        <a:rPr lang="en-US" sz="1100" b="1" i="0" u="none" strike="noStrike" dirty="0">
                          <a:solidFill>
                            <a:schemeClr val="bg1">
                              <a:lumMod val="25000"/>
                            </a:schemeClr>
                          </a:solidFill>
                          <a:effectLst/>
                          <a:latin typeface="Segoe UI" panose="020B0502040204020203" pitchFamily="34" charset="0"/>
                        </a:rPr>
                        <a:t>Peiman Ghasemi,</a:t>
                      </a:r>
                      <a:r>
                        <a:rPr lang="fa-IR" sz="1100" b="1" i="0" u="none" strike="noStrike" dirty="0">
                          <a:solidFill>
                            <a:schemeClr val="bg1">
                              <a:lumMod val="25000"/>
                            </a:schemeClr>
                          </a:solidFill>
                          <a:effectLst/>
                          <a:latin typeface="Segoe UI" panose="020B0502040204020203" pitchFamily="34" charset="0"/>
                        </a:rPr>
                        <a:t> </a:t>
                      </a:r>
                      <a:r>
                        <a:rPr lang="en-US" sz="1100" b="1" i="0" u="none" strike="noStrike" dirty="0">
                          <a:solidFill>
                            <a:schemeClr val="bg1">
                              <a:lumMod val="25000"/>
                            </a:schemeClr>
                          </a:solidFill>
                          <a:effectLst/>
                          <a:latin typeface="Segoe UI" panose="020B0502040204020203" pitchFamily="34" charset="0"/>
                        </a:rPr>
                        <a:t>Ahmadreza Afrasiabi,</a:t>
                      </a:r>
                      <a:r>
                        <a:rPr lang="fa-IR" sz="1100" b="1" i="0" u="none" strike="noStrike" dirty="0">
                          <a:solidFill>
                            <a:schemeClr val="bg1">
                              <a:lumMod val="25000"/>
                            </a:schemeClr>
                          </a:solidFill>
                          <a:effectLst/>
                          <a:latin typeface="Segoe UI" panose="020B0502040204020203" pitchFamily="34" charset="0"/>
                        </a:rPr>
                        <a:t> </a:t>
                      </a:r>
                      <a:r>
                        <a:rPr lang="en-US" sz="1100" b="1" i="0" u="none" strike="noStrike" dirty="0">
                          <a:solidFill>
                            <a:schemeClr val="bg1">
                              <a:lumMod val="25000"/>
                            </a:schemeClr>
                          </a:solidFill>
                          <a:effectLst/>
                          <a:latin typeface="Segoe UI" panose="020B0502040204020203" pitchFamily="34" charset="0"/>
                        </a:rPr>
                        <a:t>Hedieh Shakeri</a:t>
                      </a:r>
                    </a:p>
                  </a:txBody>
                  <a:tcPr marL="7620" marR="7620" marT="7620" marB="0" anchor="ctr"/>
                </a:tc>
                <a:tc>
                  <a:txBody>
                    <a:bodyPr/>
                    <a:lstStyle/>
                    <a:p>
                      <a:pPr algn="ctr" fontAlgn="ctr"/>
                      <a:r>
                        <a:rPr lang="en-US" sz="1100" b="1" i="0" u="none" strike="noStrike" dirty="0">
                          <a:solidFill>
                            <a:schemeClr val="bg1">
                              <a:lumMod val="25000"/>
                            </a:schemeClr>
                          </a:solidFill>
                          <a:effectLst/>
                          <a:latin typeface="Segoe UI" panose="020B0502040204020203" pitchFamily="34" charset="0"/>
                        </a:rPr>
                        <a:t>2020</a:t>
                      </a:r>
                    </a:p>
                  </a:txBody>
                  <a:tcPr marL="7620" marR="7620" marT="7620" marB="0" anchor="ctr"/>
                </a:tc>
                <a:extLst>
                  <a:ext uri="{0D108BD9-81ED-4DB2-BD59-A6C34878D82A}">
                    <a16:rowId xmlns:a16="http://schemas.microsoft.com/office/drawing/2014/main" val="1702129293"/>
                  </a:ext>
                </a:extLst>
              </a:tr>
              <a:tr h="819309">
                <a:tc>
                  <a:txBody>
                    <a:bodyPr/>
                    <a:lstStyle/>
                    <a:p>
                      <a:pPr algn="l" fontAlgn="ctr"/>
                      <a:r>
                        <a:rPr lang="en-US" sz="1100" b="1" i="0" u="none" strike="noStrike" dirty="0">
                          <a:solidFill>
                            <a:schemeClr val="bg1">
                              <a:lumMod val="25000"/>
                            </a:schemeClr>
                          </a:solidFill>
                          <a:effectLst/>
                          <a:latin typeface="Segoe UI" panose="020B0502040204020203" pitchFamily="34" charset="0"/>
                        </a:rPr>
                        <a:t>Decision making with the analytic hierarchy process</a:t>
                      </a:r>
                    </a:p>
                  </a:txBody>
                  <a:tcPr marL="7620" marR="7620" marT="7620" marB="0" anchor="ctr"/>
                </a:tc>
                <a:tc>
                  <a:txBody>
                    <a:bodyPr/>
                    <a:lstStyle/>
                    <a:p>
                      <a:pPr algn="l" fontAlgn="ctr"/>
                      <a:r>
                        <a:rPr lang="en-US" sz="1100" b="1" i="0" u="none" strike="noStrike" dirty="0">
                          <a:solidFill>
                            <a:schemeClr val="bg1">
                              <a:lumMod val="25000"/>
                            </a:schemeClr>
                          </a:solidFill>
                          <a:effectLst/>
                          <a:latin typeface="Segoe UI" panose="020B0502040204020203" pitchFamily="34" charset="0"/>
                        </a:rPr>
                        <a:t>Thomas L. Saaty</a:t>
                      </a:r>
                    </a:p>
                  </a:txBody>
                  <a:tcPr marL="7620" marR="7620" marT="7620" marB="0" anchor="ctr"/>
                </a:tc>
                <a:tc>
                  <a:txBody>
                    <a:bodyPr/>
                    <a:lstStyle/>
                    <a:p>
                      <a:pPr algn="ctr" fontAlgn="ctr"/>
                      <a:r>
                        <a:rPr lang="en-US" sz="1100" b="1" i="0" u="none" strike="noStrike" dirty="0">
                          <a:solidFill>
                            <a:schemeClr val="bg1">
                              <a:lumMod val="25000"/>
                            </a:schemeClr>
                          </a:solidFill>
                          <a:effectLst/>
                          <a:latin typeface="Segoe UI" panose="020B0502040204020203" pitchFamily="34" charset="0"/>
                        </a:rPr>
                        <a:t>2008</a:t>
                      </a:r>
                    </a:p>
                  </a:txBody>
                  <a:tcPr marL="7620" marR="7620" marT="7620" marB="0" anchor="ctr"/>
                </a:tc>
                <a:extLst>
                  <a:ext uri="{0D108BD9-81ED-4DB2-BD59-A6C34878D82A}">
                    <a16:rowId xmlns:a16="http://schemas.microsoft.com/office/drawing/2014/main" val="702827539"/>
                  </a:ext>
                </a:extLst>
              </a:tr>
            </a:tbl>
          </a:graphicData>
        </a:graphic>
      </p:graphicFrame>
    </p:spTree>
    <p:extLst>
      <p:ext uri="{BB962C8B-B14F-4D97-AF65-F5344CB8AC3E}">
        <p14:creationId xmlns:p14="http://schemas.microsoft.com/office/powerpoint/2010/main" val="3912152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38273F0A-3419-D511-F52E-6E8703B4E48F}"/>
              </a:ext>
            </a:extLst>
          </p:cNvPr>
          <p:cNvGraphicFramePr>
            <a:graphicFrameLocks noGrp="1"/>
          </p:cNvGraphicFramePr>
          <p:nvPr>
            <p:extLst>
              <p:ext uri="{D42A27DB-BD31-4B8C-83A1-F6EECF244321}">
                <p14:modId xmlns:p14="http://schemas.microsoft.com/office/powerpoint/2010/main" val="4271253815"/>
              </p:ext>
            </p:extLst>
          </p:nvPr>
        </p:nvGraphicFramePr>
        <p:xfrm>
          <a:off x="614363" y="524033"/>
          <a:ext cx="7915274" cy="3277236"/>
        </p:xfrm>
        <a:graphic>
          <a:graphicData uri="http://schemas.openxmlformats.org/drawingml/2006/table">
            <a:tbl>
              <a:tblPr firstRow="1" bandRow="1">
                <a:tableStyleId>{7A4E36CE-4D22-4381-8344-8E058BA93138}</a:tableStyleId>
              </a:tblPr>
              <a:tblGrid>
                <a:gridCol w="5579268">
                  <a:extLst>
                    <a:ext uri="{9D8B030D-6E8A-4147-A177-3AD203B41FA5}">
                      <a16:colId xmlns:a16="http://schemas.microsoft.com/office/drawing/2014/main" val="83788751"/>
                    </a:ext>
                  </a:extLst>
                </a:gridCol>
                <a:gridCol w="1557337">
                  <a:extLst>
                    <a:ext uri="{9D8B030D-6E8A-4147-A177-3AD203B41FA5}">
                      <a16:colId xmlns:a16="http://schemas.microsoft.com/office/drawing/2014/main" val="978904041"/>
                    </a:ext>
                  </a:extLst>
                </a:gridCol>
                <a:gridCol w="778669">
                  <a:extLst>
                    <a:ext uri="{9D8B030D-6E8A-4147-A177-3AD203B41FA5}">
                      <a16:colId xmlns:a16="http://schemas.microsoft.com/office/drawing/2014/main" val="3681204423"/>
                    </a:ext>
                  </a:extLst>
                </a:gridCol>
              </a:tblGrid>
              <a:tr h="819309">
                <a:tc>
                  <a:txBody>
                    <a:bodyPr/>
                    <a:lstStyle/>
                    <a:p>
                      <a:pPr algn="r" rtl="1" fontAlgn="ctr"/>
                      <a:r>
                        <a:rPr lang="ar-SA" sz="1100" b="1" i="0" u="none" strike="noStrike" dirty="0">
                          <a:solidFill>
                            <a:schemeClr val="bg1">
                              <a:lumMod val="25000"/>
                            </a:schemeClr>
                          </a:solidFill>
                          <a:effectLst/>
                          <a:latin typeface="Segoe UI" panose="020B0502040204020203" pitchFamily="34" charset="0"/>
                        </a:rPr>
                        <a:t>ارزیابی نقش </a:t>
                      </a:r>
                      <a:r>
                        <a:rPr lang="en-US" sz="1100" b="1" i="0" u="none" strike="noStrike" cap="none" dirty="0">
                          <a:solidFill>
                            <a:schemeClr val="bg1">
                              <a:lumMod val="25000"/>
                            </a:schemeClr>
                          </a:solidFill>
                          <a:effectLst/>
                          <a:latin typeface="Segoe UI" panose="020B0502040204020203" pitchFamily="34" charset="0"/>
                          <a:cs typeface="Arial"/>
                          <a:sym typeface="Arial"/>
                        </a:rPr>
                        <a:t>HSE </a:t>
                      </a:r>
                      <a:r>
                        <a:rPr lang="fa-IR" sz="1100" b="1" i="0" u="none" strike="noStrike" cap="none" dirty="0">
                          <a:solidFill>
                            <a:schemeClr val="bg1">
                              <a:lumMod val="25000"/>
                            </a:schemeClr>
                          </a:solidFill>
                          <a:effectLst/>
                          <a:latin typeface="Segoe UI" panose="020B0502040204020203" pitchFamily="34" charset="0"/>
                          <a:cs typeface="Arial"/>
                          <a:sym typeface="Arial"/>
                        </a:rPr>
                        <a:t> </a:t>
                      </a:r>
                      <a:r>
                        <a:rPr lang="ar-SA" sz="1100" b="1" i="0" u="none" strike="noStrike" cap="none" dirty="0">
                          <a:solidFill>
                            <a:schemeClr val="bg1">
                              <a:lumMod val="25000"/>
                            </a:schemeClr>
                          </a:solidFill>
                          <a:effectLst/>
                          <a:latin typeface="Segoe UI" panose="020B0502040204020203" pitchFamily="34" charset="0"/>
                          <a:cs typeface="Arial"/>
                          <a:sym typeface="Arial"/>
                        </a:rPr>
                        <a:t>در اجرای پروژه </a:t>
                      </a:r>
                      <a:r>
                        <a:rPr lang="fa-IR" sz="1100" b="1" i="0" u="none" strike="noStrike" cap="none" noProof="0" dirty="0">
                          <a:solidFill>
                            <a:schemeClr val="bg1">
                              <a:lumMod val="25000"/>
                            </a:schemeClr>
                          </a:solidFill>
                          <a:effectLst/>
                          <a:latin typeface="Segoe UI" panose="020B0502040204020203" pitchFamily="34" charset="0"/>
                          <a:cs typeface="Arial"/>
                          <a:sym typeface="Arial"/>
                        </a:rPr>
                        <a:t>های</a:t>
                      </a:r>
                      <a:r>
                        <a:rPr lang="ar-SA" sz="1100" b="1" i="0" u="none" strike="noStrike" cap="none" dirty="0">
                          <a:solidFill>
                            <a:schemeClr val="bg1">
                              <a:lumMod val="25000"/>
                            </a:schemeClr>
                          </a:solidFill>
                          <a:effectLst/>
                          <a:latin typeface="Segoe UI" panose="020B0502040204020203" pitchFamily="34" charset="0"/>
                          <a:cs typeface="Arial"/>
                          <a:sym typeface="Arial"/>
                        </a:rPr>
                        <a:t> </a:t>
                      </a:r>
                      <a:r>
                        <a:rPr lang="fa-IR" sz="1100" b="1" i="0" u="none" strike="noStrike" cap="none" noProof="0" dirty="0">
                          <a:solidFill>
                            <a:schemeClr val="bg1">
                              <a:lumMod val="25000"/>
                            </a:schemeClr>
                          </a:solidFill>
                          <a:effectLst/>
                          <a:latin typeface="Segoe UI" panose="020B0502040204020203" pitchFamily="34" charset="0"/>
                          <a:cs typeface="Arial"/>
                          <a:sym typeface="Arial"/>
                        </a:rPr>
                        <a:t>عملیاتی</a:t>
                      </a:r>
                      <a:r>
                        <a:rPr lang="ar-SA" sz="1100" b="1" i="0" u="none" strike="noStrike" cap="none" dirty="0">
                          <a:solidFill>
                            <a:schemeClr val="bg1">
                              <a:lumMod val="25000"/>
                            </a:schemeClr>
                          </a:solidFill>
                          <a:effectLst/>
                          <a:latin typeface="Segoe UI" panose="020B0502040204020203" pitchFamily="34" charset="0"/>
                          <a:cs typeface="Arial"/>
                          <a:sym typeface="Arial"/>
                        </a:rPr>
                        <a:t> </a:t>
                      </a:r>
                      <a:r>
                        <a:rPr lang="fa-IR" sz="1100" b="1" i="0" u="none" strike="noStrike" cap="none" noProof="0" dirty="0">
                          <a:solidFill>
                            <a:schemeClr val="bg1">
                              <a:lumMod val="25000"/>
                            </a:schemeClr>
                          </a:solidFill>
                          <a:effectLst/>
                          <a:latin typeface="Segoe UI" panose="020B0502040204020203" pitchFamily="34" charset="0"/>
                          <a:cs typeface="Arial"/>
                          <a:sym typeface="Arial"/>
                        </a:rPr>
                        <a:t>پیمانکاران</a:t>
                      </a:r>
                      <a:r>
                        <a:rPr lang="ar-SA" sz="1100" b="1" i="0" u="none" strike="noStrike" cap="none" dirty="0">
                          <a:solidFill>
                            <a:schemeClr val="bg1">
                              <a:lumMod val="25000"/>
                            </a:schemeClr>
                          </a:solidFill>
                          <a:effectLst/>
                          <a:latin typeface="Segoe UI" panose="020B0502040204020203" pitchFamily="34" charset="0"/>
                          <a:cs typeface="Arial"/>
                          <a:sym typeface="Arial"/>
                        </a:rPr>
                        <a:t> با استفاده از تحلیل سلسله مراتبی </a:t>
                      </a:r>
                      <a:r>
                        <a:rPr lang="en-US" sz="1100" b="1" i="0" u="none" strike="noStrike" cap="none" dirty="0">
                          <a:solidFill>
                            <a:schemeClr val="bg1">
                              <a:lumMod val="25000"/>
                            </a:schemeClr>
                          </a:solidFill>
                          <a:effectLst/>
                          <a:latin typeface="Segoe UI" panose="020B0502040204020203" pitchFamily="34" charset="0"/>
                          <a:cs typeface="Arial"/>
                          <a:sym typeface="Arial"/>
                        </a:rPr>
                        <a:t>AHP </a:t>
                      </a:r>
                      <a:r>
                        <a:rPr lang="fa-IR" sz="1100" b="1" i="0" u="none" strike="noStrike" cap="none" dirty="0">
                          <a:solidFill>
                            <a:schemeClr val="bg1">
                              <a:lumMod val="25000"/>
                            </a:schemeClr>
                          </a:solidFill>
                          <a:effectLst/>
                          <a:latin typeface="Segoe UI" panose="020B0502040204020203" pitchFamily="34" charset="0"/>
                          <a:cs typeface="Arial"/>
                          <a:sym typeface="Arial"/>
                        </a:rPr>
                        <a:t> </a:t>
                      </a:r>
                      <a:br>
                        <a:rPr lang="fa-IR" sz="1100" b="1" i="0" u="none" strike="noStrike" cap="none" dirty="0">
                          <a:solidFill>
                            <a:schemeClr val="bg1">
                              <a:lumMod val="25000"/>
                            </a:schemeClr>
                          </a:solidFill>
                          <a:effectLst/>
                          <a:latin typeface="Segoe UI" panose="020B0502040204020203" pitchFamily="34" charset="0"/>
                          <a:cs typeface="Arial"/>
                          <a:sym typeface="Arial"/>
                        </a:rPr>
                      </a:br>
                      <a:r>
                        <a:rPr lang="fa-IR" sz="1100" b="1" i="0" u="none" strike="noStrike" cap="none" dirty="0">
                          <a:solidFill>
                            <a:schemeClr val="bg1">
                              <a:lumMod val="25000"/>
                            </a:schemeClr>
                          </a:solidFill>
                          <a:effectLst/>
                          <a:latin typeface="Segoe UI" panose="020B0502040204020203" pitchFamily="34" charset="0"/>
                          <a:cs typeface="Arial"/>
                          <a:sym typeface="Arial"/>
                        </a:rPr>
                        <a:t>(</a:t>
                      </a:r>
                      <a:r>
                        <a:rPr lang="ar-SA" sz="1100" b="1" i="0" u="none" strike="noStrike" cap="none" dirty="0">
                          <a:solidFill>
                            <a:schemeClr val="bg1">
                              <a:lumMod val="25000"/>
                            </a:schemeClr>
                          </a:solidFill>
                          <a:effectLst/>
                          <a:latin typeface="Segoe UI" panose="020B0502040204020203" pitchFamily="34" charset="0"/>
                          <a:cs typeface="Arial"/>
                          <a:sym typeface="Arial"/>
                        </a:rPr>
                        <a:t>نمونه موردی سد </a:t>
                      </a:r>
                      <a:r>
                        <a:rPr lang="fa-IR" sz="1100" b="1" i="0" u="none" strike="noStrike" cap="none" noProof="0" dirty="0">
                          <a:solidFill>
                            <a:schemeClr val="bg1">
                              <a:lumMod val="25000"/>
                            </a:schemeClr>
                          </a:solidFill>
                          <a:effectLst/>
                          <a:latin typeface="Segoe UI" panose="020B0502040204020203" pitchFamily="34" charset="0"/>
                          <a:cs typeface="Arial"/>
                          <a:sym typeface="Arial"/>
                        </a:rPr>
                        <a:t>چمشیر گچساران</a:t>
                      </a:r>
                      <a:r>
                        <a:rPr lang="ar-SA" sz="1100" b="1" i="0" u="none" strike="noStrike" cap="none" dirty="0">
                          <a:solidFill>
                            <a:schemeClr val="bg1">
                              <a:lumMod val="25000"/>
                            </a:schemeClr>
                          </a:solidFill>
                          <a:effectLst/>
                          <a:latin typeface="Segoe UI" panose="020B0502040204020203" pitchFamily="34" charset="0"/>
                          <a:cs typeface="Arial"/>
                          <a:sym typeface="Arial"/>
                        </a:rPr>
                        <a:t>)</a:t>
                      </a:r>
                    </a:p>
                  </a:txBody>
                  <a:tcPr marL="7620" marR="7620" marT="7620" marB="0" anchor="ctr"/>
                </a:tc>
                <a:tc>
                  <a:txBody>
                    <a:bodyPr/>
                    <a:lstStyle/>
                    <a:p>
                      <a:pPr algn="ctr" rtl="1" fontAlgn="ctr"/>
                      <a:r>
                        <a:rPr lang="fa-IR" sz="1100" b="1" i="0" u="none" strike="noStrike" noProof="0" dirty="0">
                          <a:solidFill>
                            <a:schemeClr val="bg1">
                              <a:lumMod val="25000"/>
                            </a:schemeClr>
                          </a:solidFill>
                          <a:effectLst/>
                          <a:latin typeface="Segoe UI" panose="020B0502040204020203" pitchFamily="34" charset="0"/>
                        </a:rPr>
                        <a:t>عنایت</a:t>
                      </a:r>
                      <a:r>
                        <a:rPr lang="ar-SA" sz="1100" b="1" i="0" u="none" strike="noStrike" dirty="0">
                          <a:solidFill>
                            <a:schemeClr val="bg1">
                              <a:lumMod val="25000"/>
                            </a:schemeClr>
                          </a:solidFill>
                          <a:effectLst/>
                          <a:latin typeface="Segoe UI" panose="020B0502040204020203" pitchFamily="34" charset="0"/>
                        </a:rPr>
                        <a:t> فیاض قدم</a:t>
                      </a:r>
                    </a:p>
                  </a:txBody>
                  <a:tcPr marL="7620" marR="7620" marT="7620" marB="0" anchor="ctr"/>
                </a:tc>
                <a:tc>
                  <a:txBody>
                    <a:bodyPr/>
                    <a:lstStyle/>
                    <a:p>
                      <a:pPr algn="ctr" rtl="1" fontAlgn="ctr"/>
                      <a:r>
                        <a:rPr lang="en-US" sz="1100" b="1" i="0" u="none" strike="noStrike" dirty="0">
                          <a:solidFill>
                            <a:schemeClr val="bg1">
                              <a:lumMod val="25000"/>
                            </a:schemeClr>
                          </a:solidFill>
                          <a:effectLst/>
                          <a:latin typeface="Segoe UI" panose="020B0502040204020203" pitchFamily="34" charset="0"/>
                        </a:rPr>
                        <a:t>1400</a:t>
                      </a:r>
                    </a:p>
                  </a:txBody>
                  <a:tcPr marL="7620" marR="7620" marT="7620" marB="0" anchor="ctr"/>
                </a:tc>
                <a:extLst>
                  <a:ext uri="{0D108BD9-81ED-4DB2-BD59-A6C34878D82A}">
                    <a16:rowId xmlns:a16="http://schemas.microsoft.com/office/drawing/2014/main" val="134811498"/>
                  </a:ext>
                </a:extLst>
              </a:tr>
              <a:tr h="819309">
                <a:tc>
                  <a:txBody>
                    <a:bodyPr/>
                    <a:lstStyle/>
                    <a:p>
                      <a:pPr algn="r" rtl="1" fontAlgn="ctr"/>
                      <a:r>
                        <a:rPr lang="ar-SA" sz="1100" b="1" i="0" u="none" strike="noStrike" dirty="0">
                          <a:solidFill>
                            <a:schemeClr val="bg1">
                              <a:lumMod val="25000"/>
                            </a:schemeClr>
                          </a:solidFill>
                          <a:effectLst/>
                          <a:latin typeface="Segoe UI" panose="020B0502040204020203" pitchFamily="34" charset="0"/>
                        </a:rPr>
                        <a:t>ارزیابی </a:t>
                      </a:r>
                      <a:r>
                        <a:rPr lang="fa-IR" sz="1100" b="1" i="0" u="none" strike="noStrike" cap="none" noProof="0" dirty="0">
                          <a:solidFill>
                            <a:schemeClr val="bg1">
                              <a:lumMod val="25000"/>
                            </a:schemeClr>
                          </a:solidFill>
                          <a:effectLst/>
                          <a:latin typeface="Segoe UI" panose="020B0502040204020203" pitchFamily="34" charset="0"/>
                          <a:cs typeface="Arial"/>
                          <a:sym typeface="Arial"/>
                        </a:rPr>
                        <a:t>عملکرد</a:t>
                      </a:r>
                      <a:r>
                        <a:rPr lang="ar-SA" sz="1100" b="1" i="0" u="none" strike="noStrike" cap="none" dirty="0">
                          <a:solidFill>
                            <a:schemeClr val="bg1">
                              <a:lumMod val="25000"/>
                            </a:schemeClr>
                          </a:solidFill>
                          <a:effectLst/>
                          <a:latin typeface="Segoe UI" panose="020B0502040204020203" pitchFamily="34" charset="0"/>
                          <a:cs typeface="Arial"/>
                          <a:sym typeface="Arial"/>
                        </a:rPr>
                        <a:t> ایمنی، بهداشت و محیط زیست </a:t>
                      </a:r>
                      <a:r>
                        <a:rPr lang="en-US" sz="1100" b="1" i="0" u="none" strike="noStrike" cap="none" dirty="0">
                          <a:solidFill>
                            <a:schemeClr val="bg1">
                              <a:lumMod val="25000"/>
                            </a:schemeClr>
                          </a:solidFill>
                          <a:effectLst/>
                          <a:latin typeface="Segoe UI" panose="020B0502040204020203" pitchFamily="34" charset="0"/>
                          <a:cs typeface="Arial"/>
                          <a:sym typeface="Arial"/>
                        </a:rPr>
                        <a:t>HSE </a:t>
                      </a:r>
                      <a:r>
                        <a:rPr lang="fa-IR" sz="1100" b="1" i="0" u="none" strike="noStrike" cap="none" dirty="0">
                          <a:solidFill>
                            <a:schemeClr val="bg1">
                              <a:lumMod val="25000"/>
                            </a:schemeClr>
                          </a:solidFill>
                          <a:effectLst/>
                          <a:latin typeface="Segoe UI" panose="020B0502040204020203" pitchFamily="34" charset="0"/>
                          <a:cs typeface="Arial"/>
                          <a:sym typeface="Arial"/>
                        </a:rPr>
                        <a:t> </a:t>
                      </a:r>
                      <a:r>
                        <a:rPr lang="ar-SA" sz="1100" b="1" i="0" u="none" strike="noStrike" cap="none" dirty="0">
                          <a:solidFill>
                            <a:schemeClr val="bg1">
                              <a:lumMod val="25000"/>
                            </a:schemeClr>
                          </a:solidFill>
                          <a:effectLst/>
                          <a:latin typeface="Segoe UI" panose="020B0502040204020203" pitchFamily="34" charset="0"/>
                          <a:cs typeface="Arial"/>
                          <a:sym typeface="Arial"/>
                        </a:rPr>
                        <a:t>پیمانکاران صنعت </a:t>
                      </a:r>
                      <a:r>
                        <a:rPr lang="fa-IR" sz="1100" b="1" i="0" u="none" strike="noStrike" cap="none" noProof="0" dirty="0">
                          <a:solidFill>
                            <a:schemeClr val="bg1">
                              <a:lumMod val="25000"/>
                            </a:schemeClr>
                          </a:solidFill>
                          <a:effectLst/>
                          <a:latin typeface="Segoe UI" panose="020B0502040204020203" pitchFamily="34" charset="0"/>
                          <a:cs typeface="Arial"/>
                          <a:sym typeface="Arial"/>
                        </a:rPr>
                        <a:t>ساختمان</a:t>
                      </a:r>
                      <a:r>
                        <a:rPr lang="ar-SA" sz="1100" b="1" i="0" u="none" strike="noStrike" cap="none" dirty="0">
                          <a:solidFill>
                            <a:schemeClr val="bg1">
                              <a:lumMod val="25000"/>
                            </a:schemeClr>
                          </a:solidFill>
                          <a:effectLst/>
                          <a:latin typeface="Segoe UI" panose="020B0502040204020203" pitchFamily="34" charset="0"/>
                          <a:cs typeface="Arial"/>
                          <a:sym typeface="Arial"/>
                        </a:rPr>
                        <a:t> به روش </a:t>
                      </a:r>
                      <a:r>
                        <a:rPr lang="en-US" sz="1100" b="1" i="0" u="none" strike="noStrike" cap="none" dirty="0">
                          <a:solidFill>
                            <a:schemeClr val="bg1">
                              <a:lumMod val="25000"/>
                            </a:schemeClr>
                          </a:solidFill>
                          <a:effectLst/>
                          <a:latin typeface="Segoe UI" panose="020B0502040204020203" pitchFamily="34" charset="0"/>
                          <a:cs typeface="Arial"/>
                          <a:sym typeface="Arial"/>
                        </a:rPr>
                        <a:t>AHP</a:t>
                      </a:r>
                      <a:r>
                        <a:rPr lang="fa-IR" sz="1100" b="1" i="0" u="none" strike="noStrike" cap="none" dirty="0">
                          <a:solidFill>
                            <a:schemeClr val="bg1">
                              <a:lumMod val="25000"/>
                            </a:schemeClr>
                          </a:solidFill>
                          <a:effectLst/>
                          <a:latin typeface="Segoe UI" panose="020B0502040204020203" pitchFamily="34" charset="0"/>
                          <a:cs typeface="Arial"/>
                          <a:sym typeface="Arial"/>
                        </a:rPr>
                        <a:t> </a:t>
                      </a:r>
                      <a:br>
                        <a:rPr lang="fa-IR" sz="1100" b="1" i="0" u="none" strike="noStrike" cap="none" dirty="0">
                          <a:solidFill>
                            <a:schemeClr val="bg1">
                              <a:lumMod val="25000"/>
                            </a:schemeClr>
                          </a:solidFill>
                          <a:effectLst/>
                          <a:latin typeface="Segoe UI" panose="020B0502040204020203" pitchFamily="34" charset="0"/>
                          <a:cs typeface="Arial"/>
                          <a:sym typeface="Arial"/>
                        </a:rPr>
                      </a:br>
                      <a:r>
                        <a:rPr lang="fa-IR" sz="1100" b="1" i="0" u="none" strike="noStrike" cap="none" dirty="0">
                          <a:solidFill>
                            <a:schemeClr val="bg1">
                              <a:lumMod val="25000"/>
                            </a:schemeClr>
                          </a:solidFill>
                          <a:effectLst/>
                          <a:latin typeface="Segoe UI" panose="020B0502040204020203" pitchFamily="34" charset="0"/>
                          <a:cs typeface="Arial"/>
                          <a:sym typeface="Arial"/>
                        </a:rPr>
                        <a:t>(</a:t>
                      </a:r>
                      <a:r>
                        <a:rPr lang="ar-SA" sz="1100" b="1" i="0" u="none" strike="noStrike" cap="none" dirty="0">
                          <a:solidFill>
                            <a:schemeClr val="bg1">
                              <a:lumMod val="25000"/>
                            </a:schemeClr>
                          </a:solidFill>
                          <a:effectLst/>
                          <a:latin typeface="Segoe UI" panose="020B0502040204020203" pitchFamily="34" charset="0"/>
                          <a:cs typeface="Arial"/>
                          <a:sym typeface="Arial"/>
                        </a:rPr>
                        <a:t>مطالعه موردی: پروژه باغ موزه خزانه </a:t>
                      </a:r>
                      <a:r>
                        <a:rPr lang="fa-IR" sz="1100" b="1" i="0" u="none" strike="noStrike" cap="none" noProof="0" dirty="0">
                          <a:solidFill>
                            <a:schemeClr val="bg1">
                              <a:lumMod val="25000"/>
                            </a:schemeClr>
                          </a:solidFill>
                          <a:effectLst/>
                          <a:latin typeface="Segoe UI" panose="020B0502040204020203" pitchFamily="34" charset="0"/>
                          <a:cs typeface="Arial"/>
                          <a:sym typeface="Arial"/>
                        </a:rPr>
                        <a:t>ملی</a:t>
                      </a:r>
                      <a:r>
                        <a:rPr lang="ar-SA" sz="1100" b="1" i="0" u="none" strike="noStrike" cap="none" dirty="0">
                          <a:solidFill>
                            <a:schemeClr val="bg1">
                              <a:lumMod val="25000"/>
                            </a:schemeClr>
                          </a:solidFill>
                          <a:effectLst/>
                          <a:latin typeface="Segoe UI" panose="020B0502040204020203" pitchFamily="34" charset="0"/>
                          <a:cs typeface="Arial"/>
                          <a:sym typeface="Arial"/>
                        </a:rPr>
                        <a:t> </a:t>
                      </a:r>
                      <a:r>
                        <a:rPr lang="fa-IR" sz="1100" b="1" i="0" u="none" strike="noStrike" cap="none" noProof="0" dirty="0">
                          <a:solidFill>
                            <a:schemeClr val="bg1">
                              <a:lumMod val="25000"/>
                            </a:schemeClr>
                          </a:solidFill>
                          <a:effectLst/>
                          <a:latin typeface="Segoe UI" panose="020B0502040204020203" pitchFamily="34" charset="0"/>
                          <a:cs typeface="Arial"/>
                          <a:sym typeface="Arial"/>
                        </a:rPr>
                        <a:t>بانک مرکزی ج.ا.ا</a:t>
                      </a:r>
                      <a:r>
                        <a:rPr lang="ar-SA" sz="1100" b="1" i="0" u="none" strike="noStrike" cap="none" dirty="0">
                          <a:solidFill>
                            <a:schemeClr val="bg1">
                              <a:lumMod val="25000"/>
                            </a:schemeClr>
                          </a:solidFill>
                          <a:effectLst/>
                          <a:latin typeface="Segoe UI" panose="020B0502040204020203" pitchFamily="34" charset="0"/>
                          <a:cs typeface="Arial"/>
                          <a:sym typeface="Arial"/>
                        </a:rPr>
                        <a:t>)</a:t>
                      </a:r>
                    </a:p>
                  </a:txBody>
                  <a:tcPr marL="7620" marR="7620" marT="7620" marB="0" anchor="ctr"/>
                </a:tc>
                <a:tc>
                  <a:txBody>
                    <a:bodyPr/>
                    <a:lstStyle/>
                    <a:p>
                      <a:pPr algn="ctr" rtl="1" fontAlgn="ctr"/>
                      <a:r>
                        <a:rPr lang="fa-IR" sz="1100" b="1" i="0" u="none" strike="noStrike" cap="none" noProof="0" dirty="0">
                          <a:solidFill>
                            <a:schemeClr val="bg1">
                              <a:lumMod val="25000"/>
                            </a:schemeClr>
                          </a:solidFill>
                          <a:effectLst/>
                          <a:latin typeface="Segoe UI" panose="020B0502040204020203" pitchFamily="34" charset="0"/>
                          <a:cs typeface="Arial"/>
                          <a:sym typeface="Arial"/>
                        </a:rPr>
                        <a:t>خشایار سالاری</a:t>
                      </a:r>
                    </a:p>
                  </a:txBody>
                  <a:tcPr marL="7620" marR="7620" marT="7620" marB="0" anchor="ctr"/>
                </a:tc>
                <a:tc>
                  <a:txBody>
                    <a:bodyPr/>
                    <a:lstStyle/>
                    <a:p>
                      <a:pPr algn="ctr" rtl="1" fontAlgn="ctr"/>
                      <a:r>
                        <a:rPr lang="en-US" sz="1100" b="1" i="0" u="none" strike="noStrike" dirty="0">
                          <a:solidFill>
                            <a:schemeClr val="bg1">
                              <a:lumMod val="25000"/>
                            </a:schemeClr>
                          </a:solidFill>
                          <a:effectLst/>
                          <a:latin typeface="Segoe UI" panose="020B0502040204020203" pitchFamily="34" charset="0"/>
                        </a:rPr>
                        <a:t>1399</a:t>
                      </a:r>
                    </a:p>
                  </a:txBody>
                  <a:tcPr marL="7620" marR="7620" marT="7620" marB="0" anchor="ctr"/>
                </a:tc>
                <a:extLst>
                  <a:ext uri="{0D108BD9-81ED-4DB2-BD59-A6C34878D82A}">
                    <a16:rowId xmlns:a16="http://schemas.microsoft.com/office/drawing/2014/main" val="3279165373"/>
                  </a:ext>
                </a:extLst>
              </a:tr>
              <a:tr h="819309">
                <a:tc>
                  <a:txBody>
                    <a:bodyPr/>
                    <a:lstStyle/>
                    <a:p>
                      <a:pPr algn="r" rtl="1" fontAlgn="ctr"/>
                      <a:r>
                        <a:rPr lang="ar-SA" sz="1100" b="1" i="0" u="none" strike="noStrike" dirty="0">
                          <a:solidFill>
                            <a:schemeClr val="bg1">
                              <a:lumMod val="25000"/>
                            </a:schemeClr>
                          </a:solidFill>
                          <a:effectLst/>
                          <a:latin typeface="Segoe UI" panose="020B0502040204020203" pitchFamily="34" charset="0"/>
                        </a:rPr>
                        <a:t>ارزیابی و اولویت بندی ریسکهای پروژه </a:t>
                      </a:r>
                      <a:r>
                        <a:rPr lang="fa-IR" sz="1100" b="1" i="0" u="none" strike="noStrike" noProof="0" dirty="0">
                          <a:solidFill>
                            <a:schemeClr val="bg1">
                              <a:lumMod val="25000"/>
                            </a:schemeClr>
                          </a:solidFill>
                          <a:effectLst/>
                          <a:latin typeface="Segoe UI" panose="020B0502040204020203" pitchFamily="34" charset="0"/>
                        </a:rPr>
                        <a:t>های</a:t>
                      </a:r>
                      <a:r>
                        <a:rPr lang="ar-SA" sz="1100" b="1" i="0" u="none" strike="noStrike" dirty="0">
                          <a:solidFill>
                            <a:schemeClr val="bg1">
                              <a:lumMod val="25000"/>
                            </a:schemeClr>
                          </a:solidFill>
                          <a:effectLst/>
                          <a:latin typeface="Segoe UI" panose="020B0502040204020203" pitchFamily="34" charset="0"/>
                        </a:rPr>
                        <a:t> </a:t>
                      </a:r>
                      <a:r>
                        <a:rPr lang="en-US" sz="1100" b="1" i="0" u="none" strike="noStrike" dirty="0">
                          <a:solidFill>
                            <a:schemeClr val="bg1">
                              <a:lumMod val="25000"/>
                            </a:schemeClr>
                          </a:solidFill>
                          <a:effectLst/>
                          <a:latin typeface="Segoe UI" panose="020B0502040204020203" pitchFamily="34" charset="0"/>
                        </a:rPr>
                        <a:t>BOT </a:t>
                      </a:r>
                      <a:r>
                        <a:rPr lang="fa-IR" sz="1100" b="1" i="0" u="none" strike="noStrike" dirty="0">
                          <a:solidFill>
                            <a:schemeClr val="bg1">
                              <a:lumMod val="25000"/>
                            </a:schemeClr>
                          </a:solidFill>
                          <a:effectLst/>
                          <a:latin typeface="Segoe UI" panose="020B0502040204020203" pitchFamily="34" charset="0"/>
                        </a:rPr>
                        <a:t> </a:t>
                      </a:r>
                      <a:r>
                        <a:rPr lang="ar-SA" sz="1100" b="1" i="0" u="none" strike="noStrike" dirty="0">
                          <a:solidFill>
                            <a:schemeClr val="bg1">
                              <a:lumMod val="25000"/>
                            </a:schemeClr>
                          </a:solidFill>
                          <a:effectLst/>
                          <a:latin typeface="Segoe UI" panose="020B0502040204020203" pitchFamily="34" charset="0"/>
                        </a:rPr>
                        <a:t>با استفاده از معادلات </a:t>
                      </a:r>
                      <a:r>
                        <a:rPr lang="fa-IR" sz="1100" b="1" i="0" u="none" strike="noStrike" noProof="0" dirty="0">
                          <a:solidFill>
                            <a:schemeClr val="bg1">
                              <a:lumMod val="25000"/>
                            </a:schemeClr>
                          </a:solidFill>
                          <a:effectLst/>
                          <a:latin typeface="Segoe UI" panose="020B0502040204020203" pitchFamily="34" charset="0"/>
                        </a:rPr>
                        <a:t>ساختاری و مدل یکپارچه فرآیند</a:t>
                      </a:r>
                      <a:r>
                        <a:rPr lang="ar-SA" sz="1100" b="1" i="0" u="none" strike="noStrike" dirty="0">
                          <a:solidFill>
                            <a:schemeClr val="bg1">
                              <a:lumMod val="25000"/>
                            </a:schemeClr>
                          </a:solidFill>
                          <a:effectLst/>
                          <a:latin typeface="Segoe UI" panose="020B0502040204020203" pitchFamily="34" charset="0"/>
                        </a:rPr>
                        <a:t> تحلیل سلسله مراتبی فازی و </a:t>
                      </a:r>
                      <a:r>
                        <a:rPr lang="en-US" sz="1100" b="1" i="0" u="none" strike="noStrike" dirty="0">
                          <a:solidFill>
                            <a:schemeClr val="bg1">
                              <a:lumMod val="25000"/>
                            </a:schemeClr>
                          </a:solidFill>
                          <a:effectLst/>
                          <a:latin typeface="Segoe UI" panose="020B0502040204020203" pitchFamily="34" charset="0"/>
                        </a:rPr>
                        <a:t>TOPSIS </a:t>
                      </a:r>
                      <a:r>
                        <a:rPr lang="ar-SA" sz="1100" b="1" i="0" u="none" strike="noStrike" dirty="0">
                          <a:solidFill>
                            <a:schemeClr val="bg1">
                              <a:lumMod val="25000"/>
                            </a:schemeClr>
                          </a:solidFill>
                          <a:effectLst/>
                          <a:latin typeface="Segoe UI" panose="020B0502040204020203" pitchFamily="34" charset="0"/>
                        </a:rPr>
                        <a:t>فازی</a:t>
                      </a:r>
                    </a:p>
                  </a:txBody>
                  <a:tcPr marL="7620" marR="7620" marT="7620" marB="0" anchor="ctr"/>
                </a:tc>
                <a:tc>
                  <a:txBody>
                    <a:bodyPr/>
                    <a:lstStyle/>
                    <a:p>
                      <a:pPr algn="ctr" rtl="1" fontAlgn="ctr"/>
                      <a:r>
                        <a:rPr lang="fa-IR" sz="1100" b="1" i="0" u="none" strike="noStrike" noProof="0" dirty="0">
                          <a:solidFill>
                            <a:schemeClr val="bg1">
                              <a:lumMod val="25000"/>
                            </a:schemeClr>
                          </a:solidFill>
                          <a:effectLst/>
                          <a:latin typeface="Segoe UI" panose="020B0502040204020203" pitchFamily="34" charset="0"/>
                        </a:rPr>
                        <a:t>سید مرتضی هاتفی ، حسن محسنی</a:t>
                      </a:r>
                    </a:p>
                  </a:txBody>
                  <a:tcPr marL="7620" marR="7620" marT="7620" marB="0" anchor="ctr"/>
                </a:tc>
                <a:tc>
                  <a:txBody>
                    <a:bodyPr/>
                    <a:lstStyle/>
                    <a:p>
                      <a:pPr algn="ctr" rtl="1" fontAlgn="ctr"/>
                      <a:r>
                        <a:rPr lang="en-US" sz="1100" b="1" i="0" u="none" strike="noStrike" dirty="0">
                          <a:solidFill>
                            <a:schemeClr val="bg1">
                              <a:lumMod val="25000"/>
                            </a:schemeClr>
                          </a:solidFill>
                          <a:effectLst/>
                          <a:latin typeface="Segoe UI" panose="020B0502040204020203" pitchFamily="34" charset="0"/>
                        </a:rPr>
                        <a:t>1398</a:t>
                      </a:r>
                    </a:p>
                  </a:txBody>
                  <a:tcPr marL="7620" marR="7620" marT="7620" marB="0" anchor="ctr"/>
                </a:tc>
                <a:extLst>
                  <a:ext uri="{0D108BD9-81ED-4DB2-BD59-A6C34878D82A}">
                    <a16:rowId xmlns:a16="http://schemas.microsoft.com/office/drawing/2014/main" val="3915183751"/>
                  </a:ext>
                </a:extLst>
              </a:tr>
              <a:tr h="819309">
                <a:tc>
                  <a:txBody>
                    <a:bodyPr/>
                    <a:lstStyle/>
                    <a:p>
                      <a:pPr algn="r" rtl="1" fontAlgn="ctr"/>
                      <a:r>
                        <a:rPr lang="fa-IR" sz="1100" b="1" i="0" u="none" strike="noStrike" noProof="0" dirty="0">
                          <a:solidFill>
                            <a:schemeClr val="bg1">
                              <a:lumMod val="25000"/>
                            </a:schemeClr>
                          </a:solidFill>
                          <a:effectLst/>
                          <a:latin typeface="Segoe UI" panose="020B0502040204020203" pitchFamily="34" charset="0"/>
                        </a:rPr>
                        <a:t>شناسایی</a:t>
                      </a:r>
                      <a:r>
                        <a:rPr lang="ar-SA" sz="1100" b="1" i="0" u="none" strike="noStrike" dirty="0">
                          <a:solidFill>
                            <a:schemeClr val="bg1">
                              <a:lumMod val="25000"/>
                            </a:schemeClr>
                          </a:solidFill>
                          <a:effectLst/>
                          <a:latin typeface="Segoe UI" panose="020B0502040204020203" pitchFamily="34" charset="0"/>
                        </a:rPr>
                        <a:t> و رتبه بندی عوامل موثر بر رتبه بندی </a:t>
                      </a:r>
                      <a:r>
                        <a:rPr lang="fa-IR" sz="1100" b="1" i="0" u="none" strike="noStrike" noProof="0" dirty="0">
                          <a:solidFill>
                            <a:schemeClr val="bg1">
                              <a:lumMod val="25000"/>
                            </a:schemeClr>
                          </a:solidFill>
                          <a:effectLst/>
                          <a:latin typeface="Segoe UI" panose="020B0502040204020203" pitchFamily="34" charset="0"/>
                        </a:rPr>
                        <a:t>مدیریت</a:t>
                      </a:r>
                      <a:r>
                        <a:rPr lang="ar-SA" sz="1100" b="1" i="0" u="none" strike="noStrike" dirty="0">
                          <a:solidFill>
                            <a:schemeClr val="bg1">
                              <a:lumMod val="25000"/>
                            </a:schemeClr>
                          </a:solidFill>
                          <a:effectLst/>
                          <a:latin typeface="Segoe UI" panose="020B0502040204020203" pitchFamily="34" charset="0"/>
                        </a:rPr>
                        <a:t> ایمنی، بهداشت و محیط زیست در معدن </a:t>
                      </a:r>
                      <a:r>
                        <a:rPr lang="fa-IR" sz="1100" b="1" i="0" u="none" strike="noStrike" noProof="0" dirty="0">
                          <a:solidFill>
                            <a:schemeClr val="bg1">
                              <a:lumMod val="25000"/>
                            </a:schemeClr>
                          </a:solidFill>
                          <a:effectLst/>
                          <a:latin typeface="Segoe UI" panose="020B0502040204020203" pitchFamily="34" charset="0"/>
                        </a:rPr>
                        <a:t>فاریاب</a:t>
                      </a:r>
                      <a:r>
                        <a:rPr lang="ar-SA" sz="1100" b="1" i="0" u="none" strike="noStrike" dirty="0">
                          <a:solidFill>
                            <a:schemeClr val="bg1">
                              <a:lumMod val="25000"/>
                            </a:schemeClr>
                          </a:solidFill>
                          <a:effectLst/>
                          <a:latin typeface="Segoe UI" panose="020B0502040204020203" pitchFamily="34" charset="0"/>
                        </a:rPr>
                        <a:t> با استفاده از </a:t>
                      </a:r>
                      <a:r>
                        <a:rPr lang="fa-IR" sz="1100" b="1" i="0" u="none" strike="noStrike" noProof="0" dirty="0">
                          <a:solidFill>
                            <a:schemeClr val="bg1">
                              <a:lumMod val="25000"/>
                            </a:schemeClr>
                          </a:solidFill>
                          <a:effectLst/>
                          <a:latin typeface="Segoe UI" panose="020B0502040204020203" pitchFamily="34" charset="0"/>
                        </a:rPr>
                        <a:t>رویکرد</a:t>
                      </a:r>
                      <a:r>
                        <a:rPr lang="ar-SA" sz="1100" b="1" i="0" u="none" strike="noStrike" dirty="0">
                          <a:solidFill>
                            <a:schemeClr val="bg1">
                              <a:lumMod val="25000"/>
                            </a:schemeClr>
                          </a:solidFill>
                          <a:effectLst/>
                          <a:latin typeface="Segoe UI" panose="020B0502040204020203" pitchFamily="34" charset="0"/>
                        </a:rPr>
                        <a:t> </a:t>
                      </a:r>
                      <a:r>
                        <a:rPr lang="en-US" sz="1100" b="1" i="0" u="none" strike="noStrike" dirty="0">
                          <a:solidFill>
                            <a:schemeClr val="bg1">
                              <a:lumMod val="25000"/>
                            </a:schemeClr>
                          </a:solidFill>
                          <a:effectLst/>
                          <a:latin typeface="Segoe UI" panose="020B0502040204020203" pitchFamily="34" charset="0"/>
                        </a:rPr>
                        <a:t>AHP </a:t>
                      </a:r>
                      <a:r>
                        <a:rPr lang="ar-SA" sz="1100" b="1" i="0" u="none" strike="noStrike" dirty="0">
                          <a:solidFill>
                            <a:schemeClr val="bg1">
                              <a:lumMod val="25000"/>
                            </a:schemeClr>
                          </a:solidFill>
                          <a:effectLst/>
                          <a:latin typeface="Segoe UI" panose="020B0502040204020203" pitchFamily="34" charset="0"/>
                        </a:rPr>
                        <a:t>فازی</a:t>
                      </a:r>
                    </a:p>
                  </a:txBody>
                  <a:tcPr marL="7620" marR="7620" marT="7620" marB="0" anchor="ctr"/>
                </a:tc>
                <a:tc>
                  <a:txBody>
                    <a:bodyPr/>
                    <a:lstStyle/>
                    <a:p>
                      <a:pPr algn="ctr" rtl="1" fontAlgn="ctr"/>
                      <a:r>
                        <a:rPr lang="fa-IR" sz="1100" b="1" i="0" u="none" strike="noStrike" noProof="0" dirty="0">
                          <a:solidFill>
                            <a:schemeClr val="bg1">
                              <a:lumMod val="25000"/>
                            </a:schemeClr>
                          </a:solidFill>
                          <a:effectLst/>
                          <a:latin typeface="Segoe UI" panose="020B0502040204020203" pitchFamily="34" charset="0"/>
                        </a:rPr>
                        <a:t>افشین</a:t>
                      </a:r>
                      <a:r>
                        <a:rPr lang="ar-SA" sz="1100" b="1" i="0" u="none" strike="noStrike" dirty="0">
                          <a:solidFill>
                            <a:schemeClr val="bg1">
                              <a:lumMod val="25000"/>
                            </a:schemeClr>
                          </a:solidFill>
                          <a:effectLst/>
                          <a:latin typeface="Segoe UI" panose="020B0502040204020203" pitchFamily="34" charset="0"/>
                        </a:rPr>
                        <a:t> ستاره </a:t>
                      </a:r>
                      <a:r>
                        <a:rPr lang="fa-IR" sz="1100" b="1" i="0" u="none" strike="noStrike" noProof="0" dirty="0">
                          <a:solidFill>
                            <a:schemeClr val="bg1">
                              <a:lumMod val="25000"/>
                            </a:schemeClr>
                          </a:solidFill>
                          <a:effectLst/>
                          <a:latin typeface="Segoe UI" panose="020B0502040204020203" pitchFamily="34" charset="0"/>
                        </a:rPr>
                        <a:t>تبریزی</a:t>
                      </a:r>
                    </a:p>
                  </a:txBody>
                  <a:tcPr marL="7620" marR="7620" marT="7620" marB="0" anchor="ctr"/>
                </a:tc>
                <a:tc>
                  <a:txBody>
                    <a:bodyPr/>
                    <a:lstStyle/>
                    <a:p>
                      <a:pPr algn="ctr" rtl="1" fontAlgn="ctr"/>
                      <a:r>
                        <a:rPr lang="en-US" sz="1100" b="1" i="0" u="none" strike="noStrike" dirty="0">
                          <a:solidFill>
                            <a:schemeClr val="bg1">
                              <a:lumMod val="25000"/>
                            </a:schemeClr>
                          </a:solidFill>
                          <a:effectLst/>
                          <a:latin typeface="Segoe UI" panose="020B0502040204020203" pitchFamily="34" charset="0"/>
                        </a:rPr>
                        <a:t>1395</a:t>
                      </a:r>
                    </a:p>
                  </a:txBody>
                  <a:tcPr marL="7620" marR="7620" marT="7620" marB="0" anchor="ctr"/>
                </a:tc>
                <a:extLst>
                  <a:ext uri="{0D108BD9-81ED-4DB2-BD59-A6C34878D82A}">
                    <a16:rowId xmlns:a16="http://schemas.microsoft.com/office/drawing/2014/main" val="1702129293"/>
                  </a:ext>
                </a:extLst>
              </a:tr>
            </a:tbl>
          </a:graphicData>
        </a:graphic>
      </p:graphicFrame>
    </p:spTree>
    <p:extLst>
      <p:ext uri="{BB962C8B-B14F-4D97-AF65-F5344CB8AC3E}">
        <p14:creationId xmlns:p14="http://schemas.microsoft.com/office/powerpoint/2010/main" val="39291863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49"/>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a-IR" dirty="0">
                <a:cs typeface="PT Bold Dusky" panose="02010400000000000000" pitchFamily="2" charset="-78"/>
              </a:rPr>
              <a:t>چه راهکارهایی داریم؟</a:t>
            </a:r>
            <a:endParaRPr dirty="0"/>
          </a:p>
        </p:txBody>
      </p:sp>
      <p:sp>
        <p:nvSpPr>
          <p:cNvPr id="603" name="Google Shape;603;p49"/>
          <p:cNvSpPr txBox="1">
            <a:spLocks noGrp="1"/>
          </p:cNvSpPr>
          <p:nvPr>
            <p:ph type="subTitle" idx="1"/>
          </p:nvPr>
        </p:nvSpPr>
        <p:spPr>
          <a:xfrm>
            <a:off x="758125" y="1812337"/>
            <a:ext cx="2262600" cy="10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700" dirty="0"/>
              <a:t>FMEA is a systematic method for identifying potential failure modes, their causes, and effects on a system or process. It can be used to prioritize refinery units based on the risk priority number (RPN), which is calculated by multiplying the severity, occurrence, and detection ratings for each failure mode.</a:t>
            </a:r>
            <a:endParaRPr sz="700" dirty="0"/>
          </a:p>
        </p:txBody>
      </p:sp>
      <p:sp>
        <p:nvSpPr>
          <p:cNvPr id="604" name="Google Shape;604;p49"/>
          <p:cNvSpPr txBox="1">
            <a:spLocks noGrp="1"/>
          </p:cNvSpPr>
          <p:nvPr>
            <p:ph type="subTitle" idx="2"/>
          </p:nvPr>
        </p:nvSpPr>
        <p:spPr>
          <a:xfrm>
            <a:off x="3440700" y="1812337"/>
            <a:ext cx="2262600" cy="10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700" dirty="0"/>
              <a:t> A risk matrix is a tool that combines the probability (or likelihood) of an event occurring with the severity (or consequence) of that event. Refinery units can be evaluated based on their risk scores, which are determined by the intersection of probability and severity ratings on the matrix. Higher-risk units can be prioritized for further risk assessment or mitigation measures.</a:t>
            </a:r>
            <a:endParaRPr sz="700" dirty="0"/>
          </a:p>
        </p:txBody>
      </p:sp>
      <p:sp>
        <p:nvSpPr>
          <p:cNvPr id="605" name="Google Shape;605;p49"/>
          <p:cNvSpPr txBox="1">
            <a:spLocks noGrp="1"/>
          </p:cNvSpPr>
          <p:nvPr>
            <p:ph type="subTitle" idx="3"/>
          </p:nvPr>
        </p:nvSpPr>
        <p:spPr>
          <a:xfrm>
            <a:off x="758122" y="3604490"/>
            <a:ext cx="2262600" cy="10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800" dirty="0"/>
              <a:t> MAUT is a decision-making technique that involves assigning utility values to different attributes or criteria and combining these utilities to obtain an overall score or ranking for each alternative (refinery unit). The units can then be prioritized based on their overall utility scores.</a:t>
            </a:r>
            <a:endParaRPr sz="800" dirty="0"/>
          </a:p>
        </p:txBody>
      </p:sp>
      <p:sp>
        <p:nvSpPr>
          <p:cNvPr id="606" name="Google Shape;606;p49"/>
          <p:cNvSpPr txBox="1">
            <a:spLocks noGrp="1"/>
          </p:cNvSpPr>
          <p:nvPr>
            <p:ph type="subTitle" idx="4"/>
          </p:nvPr>
        </p:nvSpPr>
        <p:spPr>
          <a:xfrm>
            <a:off x="3440700" y="3604490"/>
            <a:ext cx="2262600" cy="10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800" dirty="0"/>
              <a:t>CBA is a method that compares the costs associated with implementing risk mitigation measures (e.g., upgrading equipment, implementing new procedures) with the potential benefits or cost savings resulting from reduced risks or incidents. Refinery units with higher potential benefits or cost savings can be prioritized.</a:t>
            </a:r>
            <a:endParaRPr sz="800" dirty="0"/>
          </a:p>
        </p:txBody>
      </p:sp>
      <p:sp>
        <p:nvSpPr>
          <p:cNvPr id="607" name="Google Shape;607;p49"/>
          <p:cNvSpPr txBox="1">
            <a:spLocks noGrp="1"/>
          </p:cNvSpPr>
          <p:nvPr>
            <p:ph type="subTitle" idx="5"/>
          </p:nvPr>
        </p:nvSpPr>
        <p:spPr>
          <a:xfrm>
            <a:off x="6123275" y="1812337"/>
            <a:ext cx="2262600" cy="10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700" dirty="0"/>
              <a:t>This is a multi-criteria decision-making technique that involves structuring the decision problem into a hierarchy of criteria, sub-criteria, and alternatives. Pairwise comparisons are made between the elements at each level of the hierarchy to derive relative weights or priorities. The AHP method allows for both qualitative and quantitative criteria to be considered in the decision-making process.</a:t>
            </a:r>
            <a:endParaRPr sz="700" dirty="0"/>
          </a:p>
        </p:txBody>
      </p:sp>
      <p:sp>
        <p:nvSpPr>
          <p:cNvPr id="608" name="Google Shape;608;p49"/>
          <p:cNvSpPr txBox="1">
            <a:spLocks noGrp="1"/>
          </p:cNvSpPr>
          <p:nvPr>
            <p:ph type="subTitle" idx="6"/>
          </p:nvPr>
        </p:nvSpPr>
        <p:spPr>
          <a:xfrm>
            <a:off x="6123275" y="3604490"/>
            <a:ext cx="2262600" cy="10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800" dirty="0"/>
              <a:t>FTA is a deductive technique that starts with an undesired event (e.g., an accident or system failure) and systematically determines the potential causes or combinations of causes that could lead to that event. The probabilities of basic events can be used to quantify the risk and prioritize refinery units.</a:t>
            </a:r>
            <a:endParaRPr sz="800" dirty="0"/>
          </a:p>
        </p:txBody>
      </p:sp>
      <p:sp>
        <p:nvSpPr>
          <p:cNvPr id="609" name="Google Shape;609;p49"/>
          <p:cNvSpPr txBox="1">
            <a:spLocks noGrp="1"/>
          </p:cNvSpPr>
          <p:nvPr>
            <p:ph type="subTitle" idx="7"/>
          </p:nvPr>
        </p:nvSpPr>
        <p:spPr>
          <a:xfrm>
            <a:off x="758125" y="1357988"/>
            <a:ext cx="22626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Failure Mode and Effects Analysis (FMEA)</a:t>
            </a:r>
            <a:endParaRPr dirty="0"/>
          </a:p>
        </p:txBody>
      </p:sp>
      <p:sp>
        <p:nvSpPr>
          <p:cNvPr id="610" name="Google Shape;610;p49"/>
          <p:cNvSpPr txBox="1">
            <a:spLocks noGrp="1"/>
          </p:cNvSpPr>
          <p:nvPr>
            <p:ph type="subTitle" idx="8"/>
          </p:nvPr>
        </p:nvSpPr>
        <p:spPr>
          <a:xfrm>
            <a:off x="3440700" y="1357988"/>
            <a:ext cx="22626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Risk Matrix</a:t>
            </a:r>
            <a:endParaRPr dirty="0"/>
          </a:p>
        </p:txBody>
      </p:sp>
      <p:sp>
        <p:nvSpPr>
          <p:cNvPr id="611" name="Google Shape;611;p49"/>
          <p:cNvSpPr txBox="1">
            <a:spLocks noGrp="1"/>
          </p:cNvSpPr>
          <p:nvPr>
            <p:ph type="subTitle" idx="9"/>
          </p:nvPr>
        </p:nvSpPr>
        <p:spPr>
          <a:xfrm>
            <a:off x="6123278" y="1357988"/>
            <a:ext cx="22626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Analytic Hierarchy Process (AHP)</a:t>
            </a:r>
            <a:endParaRPr dirty="0"/>
          </a:p>
        </p:txBody>
      </p:sp>
      <p:sp>
        <p:nvSpPr>
          <p:cNvPr id="612" name="Google Shape;612;p49"/>
          <p:cNvSpPr txBox="1">
            <a:spLocks noGrp="1"/>
          </p:cNvSpPr>
          <p:nvPr>
            <p:ph type="subTitle" idx="13"/>
          </p:nvPr>
        </p:nvSpPr>
        <p:spPr>
          <a:xfrm>
            <a:off x="758122" y="3337313"/>
            <a:ext cx="22626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Multi-Attribute Utility Theory (MAUT)</a:t>
            </a:r>
            <a:endParaRPr dirty="0"/>
          </a:p>
        </p:txBody>
      </p:sp>
      <p:sp>
        <p:nvSpPr>
          <p:cNvPr id="613" name="Google Shape;613;p49"/>
          <p:cNvSpPr txBox="1">
            <a:spLocks noGrp="1"/>
          </p:cNvSpPr>
          <p:nvPr>
            <p:ph type="subTitle" idx="14"/>
          </p:nvPr>
        </p:nvSpPr>
        <p:spPr>
          <a:xfrm>
            <a:off x="3440700" y="3025361"/>
            <a:ext cx="22626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Cost-Benefit Analysis (CBA)</a:t>
            </a:r>
            <a:endParaRPr dirty="0"/>
          </a:p>
        </p:txBody>
      </p:sp>
      <p:sp>
        <p:nvSpPr>
          <p:cNvPr id="614" name="Google Shape;614;p49"/>
          <p:cNvSpPr txBox="1">
            <a:spLocks noGrp="1"/>
          </p:cNvSpPr>
          <p:nvPr>
            <p:ph type="subTitle" idx="15"/>
          </p:nvPr>
        </p:nvSpPr>
        <p:spPr>
          <a:xfrm>
            <a:off x="6123278" y="3025361"/>
            <a:ext cx="22626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Fault Tree Analysis (FTA)</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Google Shape;1390;p69">
            <a:extLst>
              <a:ext uri="{FF2B5EF4-FFF2-40B4-BE49-F238E27FC236}">
                <a16:creationId xmlns:a16="http://schemas.microsoft.com/office/drawing/2014/main" id="{ED183037-13C0-01AB-9276-4ED2EEE0B6FA}"/>
              </a:ext>
            </a:extLst>
          </p:cNvPr>
          <p:cNvSpPr txBox="1"/>
          <p:nvPr/>
        </p:nvSpPr>
        <p:spPr>
          <a:xfrm>
            <a:off x="459247" y="3397775"/>
            <a:ext cx="2050800" cy="455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b="1" dirty="0">
                <a:solidFill>
                  <a:schemeClr val="dk1"/>
                </a:solidFill>
                <a:latin typeface="Bai Jamjuree"/>
                <a:ea typeface="Bai Jamjuree"/>
                <a:cs typeface="Bai Jamjuree"/>
                <a:sym typeface="Bai Jamjuree"/>
              </a:rPr>
              <a:t>Flexibility</a:t>
            </a:r>
            <a:endParaRPr b="1" dirty="0">
              <a:solidFill>
                <a:schemeClr val="dk1"/>
              </a:solidFill>
              <a:latin typeface="Bai Jamjuree"/>
              <a:ea typeface="Bai Jamjuree"/>
              <a:cs typeface="Bai Jamjuree"/>
              <a:sym typeface="Bai Jamjuree"/>
            </a:endParaRPr>
          </a:p>
        </p:txBody>
      </p:sp>
      <p:sp>
        <p:nvSpPr>
          <p:cNvPr id="71" name="Google Shape;1391;p69">
            <a:extLst>
              <a:ext uri="{FF2B5EF4-FFF2-40B4-BE49-F238E27FC236}">
                <a16:creationId xmlns:a16="http://schemas.microsoft.com/office/drawing/2014/main" id="{DB14C63E-2079-A2E5-7BC4-03AFA21716A3}"/>
              </a:ext>
            </a:extLst>
          </p:cNvPr>
          <p:cNvSpPr txBox="1"/>
          <p:nvPr/>
        </p:nvSpPr>
        <p:spPr>
          <a:xfrm>
            <a:off x="459259" y="3824263"/>
            <a:ext cx="2050800" cy="615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700" dirty="0">
                <a:solidFill>
                  <a:schemeClr val="lt2"/>
                </a:solidFill>
                <a:latin typeface="Libre Franklin"/>
                <a:ea typeface="Libre Franklin"/>
                <a:cs typeface="Libre Franklin"/>
                <a:sym typeface="Libre Franklin"/>
              </a:rPr>
              <a:t>AHP is a flexible method that can be adapted to various decision-making scenarios and can incorporate additional criteria or sub-criteria as needed.</a:t>
            </a:r>
            <a:endParaRPr sz="700" dirty="0">
              <a:solidFill>
                <a:schemeClr val="lt2"/>
              </a:solidFill>
              <a:latin typeface="Libre Franklin"/>
              <a:ea typeface="Libre Franklin"/>
              <a:cs typeface="Libre Franklin"/>
              <a:sym typeface="Libre Franklin"/>
            </a:endParaRPr>
          </a:p>
        </p:txBody>
      </p:sp>
      <p:sp>
        <p:nvSpPr>
          <p:cNvPr id="72" name="Google Shape;1392;p69">
            <a:extLst>
              <a:ext uri="{FF2B5EF4-FFF2-40B4-BE49-F238E27FC236}">
                <a16:creationId xmlns:a16="http://schemas.microsoft.com/office/drawing/2014/main" id="{E6BF4816-3D3C-A140-129B-3107F28B36AB}"/>
              </a:ext>
            </a:extLst>
          </p:cNvPr>
          <p:cNvSpPr txBox="1"/>
          <p:nvPr/>
        </p:nvSpPr>
        <p:spPr>
          <a:xfrm>
            <a:off x="1605059" y="1162100"/>
            <a:ext cx="2050800" cy="455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200" b="1" dirty="0">
                <a:solidFill>
                  <a:schemeClr val="dk1"/>
                </a:solidFill>
                <a:latin typeface="Bai Jamjuree"/>
                <a:ea typeface="Bai Jamjuree"/>
                <a:cs typeface="Bai Jamjuree"/>
                <a:sym typeface="Bai Jamjuree"/>
              </a:rPr>
              <a:t>Consistency checking</a:t>
            </a:r>
            <a:endParaRPr sz="1200" b="1" dirty="0">
              <a:solidFill>
                <a:schemeClr val="dk1"/>
              </a:solidFill>
              <a:latin typeface="Bai Jamjuree"/>
              <a:ea typeface="Bai Jamjuree"/>
              <a:cs typeface="Bai Jamjuree"/>
              <a:sym typeface="Bai Jamjuree"/>
            </a:endParaRPr>
          </a:p>
        </p:txBody>
      </p:sp>
      <p:sp>
        <p:nvSpPr>
          <p:cNvPr id="73" name="Google Shape;1393;p69">
            <a:extLst>
              <a:ext uri="{FF2B5EF4-FFF2-40B4-BE49-F238E27FC236}">
                <a16:creationId xmlns:a16="http://schemas.microsoft.com/office/drawing/2014/main" id="{700E87B9-6D58-6895-03B6-0680CF47A231}"/>
              </a:ext>
            </a:extLst>
          </p:cNvPr>
          <p:cNvSpPr txBox="1"/>
          <p:nvPr/>
        </p:nvSpPr>
        <p:spPr>
          <a:xfrm>
            <a:off x="1605052" y="1590438"/>
            <a:ext cx="2050800" cy="615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500" dirty="0">
                <a:solidFill>
                  <a:schemeClr val="lt2"/>
                </a:solidFill>
                <a:latin typeface="Libre Franklin"/>
                <a:ea typeface="Libre Franklin"/>
                <a:cs typeface="Libre Franklin"/>
                <a:sym typeface="Libre Franklin"/>
              </a:rPr>
              <a:t>AHP incorporates a consistency check, which ensures that the pairwise comparisons made by decision-makers are logically consistent. If inconsistencies are detected, the decision-maker can revisit and adjust their judgments, leading to more reliable results.</a:t>
            </a:r>
            <a:endParaRPr sz="500" dirty="0">
              <a:solidFill>
                <a:schemeClr val="lt2"/>
              </a:solidFill>
              <a:latin typeface="Libre Franklin"/>
              <a:ea typeface="Libre Franklin"/>
              <a:cs typeface="Libre Franklin"/>
              <a:sym typeface="Libre Franklin"/>
            </a:endParaRPr>
          </a:p>
        </p:txBody>
      </p:sp>
      <p:sp>
        <p:nvSpPr>
          <p:cNvPr id="74" name="Google Shape;1394;p69">
            <a:extLst>
              <a:ext uri="{FF2B5EF4-FFF2-40B4-BE49-F238E27FC236}">
                <a16:creationId xmlns:a16="http://schemas.microsoft.com/office/drawing/2014/main" id="{ED3B9FBD-9E71-2CE2-5A7A-6D4771D09668}"/>
              </a:ext>
            </a:extLst>
          </p:cNvPr>
          <p:cNvSpPr txBox="1"/>
          <p:nvPr/>
        </p:nvSpPr>
        <p:spPr>
          <a:xfrm>
            <a:off x="2750847" y="3397775"/>
            <a:ext cx="2050800" cy="455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200" b="1" dirty="0">
                <a:solidFill>
                  <a:schemeClr val="dk1"/>
                </a:solidFill>
                <a:latin typeface="Bai Jamjuree"/>
                <a:ea typeface="Bai Jamjuree"/>
                <a:cs typeface="Bai Jamjuree"/>
                <a:sym typeface="Bai Jamjuree"/>
              </a:rPr>
              <a:t>Group decision-making</a:t>
            </a:r>
            <a:endParaRPr sz="1200" b="1" dirty="0">
              <a:solidFill>
                <a:schemeClr val="dk1"/>
              </a:solidFill>
              <a:latin typeface="Bai Jamjuree"/>
              <a:ea typeface="Bai Jamjuree"/>
              <a:cs typeface="Bai Jamjuree"/>
              <a:sym typeface="Bai Jamjuree"/>
            </a:endParaRPr>
          </a:p>
        </p:txBody>
      </p:sp>
      <p:sp>
        <p:nvSpPr>
          <p:cNvPr id="75" name="Google Shape;1395;p69">
            <a:extLst>
              <a:ext uri="{FF2B5EF4-FFF2-40B4-BE49-F238E27FC236}">
                <a16:creationId xmlns:a16="http://schemas.microsoft.com/office/drawing/2014/main" id="{5D681624-C778-9A8D-58BD-B6903AF29247}"/>
              </a:ext>
            </a:extLst>
          </p:cNvPr>
          <p:cNvSpPr txBox="1"/>
          <p:nvPr/>
        </p:nvSpPr>
        <p:spPr>
          <a:xfrm>
            <a:off x="2750844" y="3824263"/>
            <a:ext cx="2050800" cy="615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700" dirty="0">
                <a:solidFill>
                  <a:schemeClr val="lt2"/>
                </a:solidFill>
                <a:latin typeface="Libre Franklin"/>
                <a:ea typeface="Libre Franklin"/>
                <a:cs typeface="Libre Franklin"/>
                <a:sym typeface="Libre Franklin"/>
              </a:rPr>
              <a:t>AHP can facilitate group decision-making by aggregating individual judgments or using consensus-building techniques, ensuring that multiple stakeholders' perspectives are considered in the decision-making process.</a:t>
            </a:r>
            <a:endParaRPr sz="700" b="1" dirty="0">
              <a:solidFill>
                <a:schemeClr val="lt2"/>
              </a:solidFill>
              <a:latin typeface="Libre Franklin"/>
              <a:ea typeface="Libre Franklin"/>
              <a:cs typeface="Libre Franklin"/>
              <a:sym typeface="Libre Franklin"/>
            </a:endParaRPr>
          </a:p>
        </p:txBody>
      </p:sp>
      <p:sp>
        <p:nvSpPr>
          <p:cNvPr id="76" name="Google Shape;1396;p69">
            <a:extLst>
              <a:ext uri="{FF2B5EF4-FFF2-40B4-BE49-F238E27FC236}">
                <a16:creationId xmlns:a16="http://schemas.microsoft.com/office/drawing/2014/main" id="{079B7994-4AC8-601D-8B88-17DBC271397E}"/>
              </a:ext>
            </a:extLst>
          </p:cNvPr>
          <p:cNvSpPr txBox="1"/>
          <p:nvPr/>
        </p:nvSpPr>
        <p:spPr>
          <a:xfrm>
            <a:off x="3896660" y="1162100"/>
            <a:ext cx="2050800" cy="455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200" b="1" dirty="0">
                <a:solidFill>
                  <a:schemeClr val="dk1"/>
                </a:solidFill>
                <a:latin typeface="Bai Jamjuree"/>
                <a:ea typeface="Bai Jamjuree"/>
                <a:cs typeface="Bai Jamjuree"/>
                <a:sym typeface="Bai Jamjuree"/>
              </a:rPr>
              <a:t>Pairwise comparisons</a:t>
            </a:r>
            <a:endParaRPr sz="1200" b="1" dirty="0">
              <a:solidFill>
                <a:schemeClr val="dk1"/>
              </a:solidFill>
              <a:latin typeface="Bai Jamjuree"/>
              <a:ea typeface="Bai Jamjuree"/>
              <a:cs typeface="Bai Jamjuree"/>
              <a:sym typeface="Bai Jamjuree"/>
            </a:endParaRPr>
          </a:p>
        </p:txBody>
      </p:sp>
      <p:sp>
        <p:nvSpPr>
          <p:cNvPr id="77" name="Google Shape;1397;p69">
            <a:extLst>
              <a:ext uri="{FF2B5EF4-FFF2-40B4-BE49-F238E27FC236}">
                <a16:creationId xmlns:a16="http://schemas.microsoft.com/office/drawing/2014/main" id="{198B820C-31B3-11EF-B537-0F6A7146E0B7}"/>
              </a:ext>
            </a:extLst>
          </p:cNvPr>
          <p:cNvSpPr txBox="1"/>
          <p:nvPr/>
        </p:nvSpPr>
        <p:spPr>
          <a:xfrm>
            <a:off x="3896637" y="1590438"/>
            <a:ext cx="2050800" cy="615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500" dirty="0">
                <a:solidFill>
                  <a:schemeClr val="lt2"/>
                </a:solidFill>
                <a:latin typeface="Libre Franklin"/>
                <a:ea typeface="Libre Franklin"/>
                <a:cs typeface="Libre Franklin"/>
                <a:sym typeface="Libre Franklin"/>
              </a:rPr>
              <a:t> AHP uses pairwise comparisons to derive relative weights or priorities for criteria and alternatives. This approach simplifies the decision-making process by comparing two elements at a time, rather than attempting to assign weights directly to multiple criteria simultaneously.</a:t>
            </a:r>
            <a:endParaRPr sz="500" dirty="0">
              <a:solidFill>
                <a:schemeClr val="lt2"/>
              </a:solidFill>
              <a:latin typeface="Libre Franklin"/>
              <a:ea typeface="Libre Franklin"/>
              <a:cs typeface="Libre Franklin"/>
              <a:sym typeface="Libre Franklin"/>
            </a:endParaRPr>
          </a:p>
        </p:txBody>
      </p:sp>
      <p:cxnSp>
        <p:nvCxnSpPr>
          <p:cNvPr id="78" name="Google Shape;1398;p69">
            <a:extLst>
              <a:ext uri="{FF2B5EF4-FFF2-40B4-BE49-F238E27FC236}">
                <a16:creationId xmlns:a16="http://schemas.microsoft.com/office/drawing/2014/main" id="{B96F9F53-3E19-B640-AE62-251343BF1C90}"/>
              </a:ext>
            </a:extLst>
          </p:cNvPr>
          <p:cNvCxnSpPr>
            <a:cxnSpLocks/>
            <a:stCxn id="133" idx="4"/>
            <a:endCxn id="70" idx="0"/>
          </p:cNvCxnSpPr>
          <p:nvPr/>
        </p:nvCxnSpPr>
        <p:spPr>
          <a:xfrm>
            <a:off x="1483139" y="3230367"/>
            <a:ext cx="1508" cy="167408"/>
          </a:xfrm>
          <a:prstGeom prst="straightConnector1">
            <a:avLst/>
          </a:prstGeom>
          <a:noFill/>
          <a:ln w="28575" cap="flat" cmpd="sng">
            <a:solidFill>
              <a:schemeClr val="dk1"/>
            </a:solidFill>
            <a:prstDash val="solid"/>
            <a:round/>
            <a:headEnd type="none" w="med" len="med"/>
            <a:tailEnd type="none" w="med" len="med"/>
          </a:ln>
        </p:spPr>
      </p:cxnSp>
      <p:cxnSp>
        <p:nvCxnSpPr>
          <p:cNvPr id="79" name="Google Shape;1400;p69">
            <a:extLst>
              <a:ext uri="{FF2B5EF4-FFF2-40B4-BE49-F238E27FC236}">
                <a16:creationId xmlns:a16="http://schemas.microsoft.com/office/drawing/2014/main" id="{E84FA448-9376-30D6-7774-D5E978884EC0}"/>
              </a:ext>
            </a:extLst>
          </p:cNvPr>
          <p:cNvCxnSpPr>
            <a:stCxn id="73" idx="2"/>
            <a:endCxn id="119" idx="0"/>
          </p:cNvCxnSpPr>
          <p:nvPr/>
        </p:nvCxnSpPr>
        <p:spPr>
          <a:xfrm>
            <a:off x="2630452" y="2206038"/>
            <a:ext cx="0" cy="160800"/>
          </a:xfrm>
          <a:prstGeom prst="straightConnector1">
            <a:avLst/>
          </a:prstGeom>
          <a:noFill/>
          <a:ln w="28575" cap="flat" cmpd="sng">
            <a:solidFill>
              <a:schemeClr val="dk1"/>
            </a:solidFill>
            <a:prstDash val="solid"/>
            <a:round/>
            <a:headEnd type="none" w="med" len="med"/>
            <a:tailEnd type="none" w="med" len="med"/>
          </a:ln>
        </p:spPr>
      </p:cxnSp>
      <p:cxnSp>
        <p:nvCxnSpPr>
          <p:cNvPr id="80" name="Google Shape;1402;p69">
            <a:extLst>
              <a:ext uri="{FF2B5EF4-FFF2-40B4-BE49-F238E27FC236}">
                <a16:creationId xmlns:a16="http://schemas.microsoft.com/office/drawing/2014/main" id="{DB35753E-7550-8BEE-E2DA-EE4DDCF5C865}"/>
              </a:ext>
            </a:extLst>
          </p:cNvPr>
          <p:cNvCxnSpPr>
            <a:stCxn id="92" idx="4"/>
            <a:endCxn id="74" idx="0"/>
          </p:cNvCxnSpPr>
          <p:nvPr/>
        </p:nvCxnSpPr>
        <p:spPr>
          <a:xfrm>
            <a:off x="3776231" y="3248750"/>
            <a:ext cx="0" cy="149100"/>
          </a:xfrm>
          <a:prstGeom prst="straightConnector1">
            <a:avLst/>
          </a:prstGeom>
          <a:noFill/>
          <a:ln w="28575" cap="flat" cmpd="sng">
            <a:solidFill>
              <a:schemeClr val="dk1"/>
            </a:solidFill>
            <a:prstDash val="solid"/>
            <a:round/>
            <a:headEnd type="none" w="med" len="med"/>
            <a:tailEnd type="none" w="med" len="med"/>
          </a:ln>
        </p:spPr>
      </p:cxnSp>
      <p:cxnSp>
        <p:nvCxnSpPr>
          <p:cNvPr id="81" name="Google Shape;1404;p69">
            <a:extLst>
              <a:ext uri="{FF2B5EF4-FFF2-40B4-BE49-F238E27FC236}">
                <a16:creationId xmlns:a16="http://schemas.microsoft.com/office/drawing/2014/main" id="{8C610178-D4AE-8690-5F72-56AC7371DA03}"/>
              </a:ext>
            </a:extLst>
          </p:cNvPr>
          <p:cNvCxnSpPr>
            <a:cxnSpLocks/>
            <a:stCxn id="77" idx="2"/>
            <a:endCxn id="97" idx="0"/>
          </p:cNvCxnSpPr>
          <p:nvPr/>
        </p:nvCxnSpPr>
        <p:spPr>
          <a:xfrm>
            <a:off x="4922037" y="2206038"/>
            <a:ext cx="1177" cy="168263"/>
          </a:xfrm>
          <a:prstGeom prst="straightConnector1">
            <a:avLst/>
          </a:prstGeom>
          <a:noFill/>
          <a:ln w="28575" cap="flat" cmpd="sng">
            <a:solidFill>
              <a:schemeClr val="dk1"/>
            </a:solidFill>
            <a:prstDash val="solid"/>
            <a:round/>
            <a:headEnd type="none" w="med" len="med"/>
            <a:tailEnd type="none" w="med" len="med"/>
          </a:ln>
        </p:spPr>
      </p:cxnSp>
      <p:cxnSp>
        <p:nvCxnSpPr>
          <p:cNvPr id="82" name="Google Shape;1406;p69">
            <a:extLst>
              <a:ext uri="{FF2B5EF4-FFF2-40B4-BE49-F238E27FC236}">
                <a16:creationId xmlns:a16="http://schemas.microsoft.com/office/drawing/2014/main" id="{FBEAA75A-2656-B303-CBF0-7402E8BBF331}"/>
              </a:ext>
            </a:extLst>
          </p:cNvPr>
          <p:cNvCxnSpPr>
            <a:cxnSpLocks/>
            <a:stCxn id="133" idx="6"/>
            <a:endCxn id="119" idx="2"/>
          </p:cNvCxnSpPr>
          <p:nvPr/>
        </p:nvCxnSpPr>
        <p:spPr>
          <a:xfrm>
            <a:off x="1924139" y="2789367"/>
            <a:ext cx="265296" cy="18383"/>
          </a:xfrm>
          <a:prstGeom prst="straightConnector1">
            <a:avLst/>
          </a:prstGeom>
          <a:noFill/>
          <a:ln w="28575" cap="flat" cmpd="sng">
            <a:solidFill>
              <a:schemeClr val="dk1"/>
            </a:solidFill>
            <a:prstDash val="solid"/>
            <a:round/>
            <a:headEnd type="none" w="med" len="med"/>
            <a:tailEnd type="none" w="med" len="med"/>
          </a:ln>
        </p:spPr>
      </p:cxnSp>
      <p:cxnSp>
        <p:nvCxnSpPr>
          <p:cNvPr id="83" name="Google Shape;1407;p69">
            <a:extLst>
              <a:ext uri="{FF2B5EF4-FFF2-40B4-BE49-F238E27FC236}">
                <a16:creationId xmlns:a16="http://schemas.microsoft.com/office/drawing/2014/main" id="{CC708247-823E-ABDD-0015-719D21905EB5}"/>
              </a:ext>
            </a:extLst>
          </p:cNvPr>
          <p:cNvCxnSpPr>
            <a:stCxn id="119" idx="6"/>
            <a:endCxn id="92" idx="2"/>
          </p:cNvCxnSpPr>
          <p:nvPr/>
        </p:nvCxnSpPr>
        <p:spPr>
          <a:xfrm>
            <a:off x="3071435" y="2807750"/>
            <a:ext cx="263700" cy="0"/>
          </a:xfrm>
          <a:prstGeom prst="straightConnector1">
            <a:avLst/>
          </a:prstGeom>
          <a:noFill/>
          <a:ln w="28575" cap="flat" cmpd="sng">
            <a:solidFill>
              <a:schemeClr val="dk1"/>
            </a:solidFill>
            <a:prstDash val="solid"/>
            <a:round/>
            <a:headEnd type="none" w="med" len="med"/>
            <a:tailEnd type="none" w="med" len="med"/>
          </a:ln>
        </p:spPr>
      </p:cxnSp>
      <p:cxnSp>
        <p:nvCxnSpPr>
          <p:cNvPr id="84" name="Google Shape;1408;p69">
            <a:extLst>
              <a:ext uri="{FF2B5EF4-FFF2-40B4-BE49-F238E27FC236}">
                <a16:creationId xmlns:a16="http://schemas.microsoft.com/office/drawing/2014/main" id="{95784243-E248-51DE-FBA3-7EE5718268DF}"/>
              </a:ext>
            </a:extLst>
          </p:cNvPr>
          <p:cNvCxnSpPr>
            <a:cxnSpLocks/>
            <a:stCxn id="92" idx="6"/>
            <a:endCxn id="97" idx="2"/>
          </p:cNvCxnSpPr>
          <p:nvPr/>
        </p:nvCxnSpPr>
        <p:spPr>
          <a:xfrm>
            <a:off x="4217231" y="2807750"/>
            <a:ext cx="264983" cy="7551"/>
          </a:xfrm>
          <a:prstGeom prst="straightConnector1">
            <a:avLst/>
          </a:prstGeom>
          <a:noFill/>
          <a:ln w="28575" cap="flat" cmpd="sng">
            <a:solidFill>
              <a:schemeClr val="dk1"/>
            </a:solidFill>
            <a:prstDash val="solid"/>
            <a:round/>
            <a:headEnd type="none" w="med" len="med"/>
            <a:tailEnd type="none" w="med" len="med"/>
          </a:ln>
        </p:spPr>
      </p:cxnSp>
      <p:sp>
        <p:nvSpPr>
          <p:cNvPr id="85" name="Google Shape;1409;p69">
            <a:extLst>
              <a:ext uri="{FF2B5EF4-FFF2-40B4-BE49-F238E27FC236}">
                <a16:creationId xmlns:a16="http://schemas.microsoft.com/office/drawing/2014/main" id="{EB341E3A-B07B-1CF1-83C2-3BBC9F49BE14}"/>
              </a:ext>
            </a:extLst>
          </p:cNvPr>
          <p:cNvSpPr txBox="1"/>
          <p:nvPr/>
        </p:nvSpPr>
        <p:spPr>
          <a:xfrm>
            <a:off x="5042422" y="3397775"/>
            <a:ext cx="2050800" cy="455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100" b="1" dirty="0">
                <a:solidFill>
                  <a:schemeClr val="dk1"/>
                </a:solidFill>
                <a:latin typeface="Bai Jamjuree"/>
                <a:ea typeface="Bai Jamjuree"/>
                <a:cs typeface="Bai Jamjuree"/>
                <a:sym typeface="Bai Jamjuree"/>
              </a:rPr>
              <a:t>Qualitative and quantitative criteria</a:t>
            </a:r>
            <a:endParaRPr sz="1100" b="1" dirty="0">
              <a:solidFill>
                <a:schemeClr val="dk1"/>
              </a:solidFill>
              <a:latin typeface="Bai Jamjuree"/>
              <a:ea typeface="Bai Jamjuree"/>
              <a:cs typeface="Bai Jamjuree"/>
              <a:sym typeface="Bai Jamjuree"/>
            </a:endParaRPr>
          </a:p>
        </p:txBody>
      </p:sp>
      <p:sp>
        <p:nvSpPr>
          <p:cNvPr id="86" name="Google Shape;1410;p69">
            <a:extLst>
              <a:ext uri="{FF2B5EF4-FFF2-40B4-BE49-F238E27FC236}">
                <a16:creationId xmlns:a16="http://schemas.microsoft.com/office/drawing/2014/main" id="{AC73608F-1AE0-404F-9BCD-DC507B4BEAC3}"/>
              </a:ext>
            </a:extLst>
          </p:cNvPr>
          <p:cNvSpPr txBox="1"/>
          <p:nvPr/>
        </p:nvSpPr>
        <p:spPr>
          <a:xfrm>
            <a:off x="5042430" y="3824263"/>
            <a:ext cx="2050800" cy="615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600" dirty="0">
                <a:solidFill>
                  <a:schemeClr val="lt2"/>
                </a:solidFill>
                <a:latin typeface="Libre Franklin"/>
                <a:ea typeface="Libre Franklin"/>
                <a:cs typeface="Libre Franklin"/>
                <a:sym typeface="Libre Franklin"/>
              </a:rPr>
              <a:t>AHP can handle both qualitative and quantitative criteria, making it suitable for the diverse range of factors involved in prioritizing refinery units, such as safety risks, health hazards, environmental impacts, and economic considerations.</a:t>
            </a:r>
            <a:endParaRPr sz="600" dirty="0">
              <a:solidFill>
                <a:schemeClr val="lt2"/>
              </a:solidFill>
              <a:latin typeface="Libre Franklin"/>
              <a:ea typeface="Libre Franklin"/>
              <a:cs typeface="Libre Franklin"/>
              <a:sym typeface="Libre Franklin"/>
            </a:endParaRPr>
          </a:p>
        </p:txBody>
      </p:sp>
      <p:cxnSp>
        <p:nvCxnSpPr>
          <p:cNvPr id="87" name="Google Shape;1411;p69">
            <a:extLst>
              <a:ext uri="{FF2B5EF4-FFF2-40B4-BE49-F238E27FC236}">
                <a16:creationId xmlns:a16="http://schemas.microsoft.com/office/drawing/2014/main" id="{535B224E-0904-68BE-A23B-80E2C252E282}"/>
              </a:ext>
            </a:extLst>
          </p:cNvPr>
          <p:cNvCxnSpPr>
            <a:stCxn id="125" idx="4"/>
            <a:endCxn id="85" idx="0"/>
          </p:cNvCxnSpPr>
          <p:nvPr/>
        </p:nvCxnSpPr>
        <p:spPr>
          <a:xfrm>
            <a:off x="6067821" y="3248750"/>
            <a:ext cx="0" cy="149100"/>
          </a:xfrm>
          <a:prstGeom prst="straightConnector1">
            <a:avLst/>
          </a:prstGeom>
          <a:noFill/>
          <a:ln w="28575" cap="flat" cmpd="sng">
            <a:solidFill>
              <a:schemeClr val="dk1"/>
            </a:solidFill>
            <a:prstDash val="solid"/>
            <a:round/>
            <a:headEnd type="none" w="med" len="med"/>
            <a:tailEnd type="none" w="med" len="med"/>
          </a:ln>
        </p:spPr>
      </p:cxnSp>
      <p:cxnSp>
        <p:nvCxnSpPr>
          <p:cNvPr id="88" name="Google Shape;1415;p69">
            <a:extLst>
              <a:ext uri="{FF2B5EF4-FFF2-40B4-BE49-F238E27FC236}">
                <a16:creationId xmlns:a16="http://schemas.microsoft.com/office/drawing/2014/main" id="{E3AF41D4-AD95-411C-B15B-9DDF3908C1A4}"/>
              </a:ext>
            </a:extLst>
          </p:cNvPr>
          <p:cNvCxnSpPr>
            <a:endCxn id="130" idx="0"/>
          </p:cNvCxnSpPr>
          <p:nvPr/>
        </p:nvCxnSpPr>
        <p:spPr>
          <a:xfrm>
            <a:off x="7213610" y="2187655"/>
            <a:ext cx="0" cy="160800"/>
          </a:xfrm>
          <a:prstGeom prst="straightConnector1">
            <a:avLst/>
          </a:prstGeom>
          <a:noFill/>
          <a:ln w="28575" cap="flat" cmpd="sng">
            <a:solidFill>
              <a:schemeClr val="dk1"/>
            </a:solidFill>
            <a:prstDash val="solid"/>
            <a:round/>
            <a:headEnd type="none" w="med" len="med"/>
            <a:tailEnd type="none" w="med" len="med"/>
          </a:ln>
        </p:spPr>
      </p:cxnSp>
      <p:cxnSp>
        <p:nvCxnSpPr>
          <p:cNvPr id="89" name="Google Shape;1417;p69">
            <a:extLst>
              <a:ext uri="{FF2B5EF4-FFF2-40B4-BE49-F238E27FC236}">
                <a16:creationId xmlns:a16="http://schemas.microsoft.com/office/drawing/2014/main" id="{78DC761C-C961-F029-FF69-D39838A8A39C}"/>
              </a:ext>
            </a:extLst>
          </p:cNvPr>
          <p:cNvCxnSpPr>
            <a:cxnSpLocks/>
            <a:stCxn id="97" idx="6"/>
          </p:cNvCxnSpPr>
          <p:nvPr/>
        </p:nvCxnSpPr>
        <p:spPr>
          <a:xfrm>
            <a:off x="5364214" y="2815301"/>
            <a:ext cx="462520" cy="24080"/>
          </a:xfrm>
          <a:prstGeom prst="straightConnector1">
            <a:avLst/>
          </a:prstGeom>
          <a:noFill/>
          <a:ln w="28575" cap="flat" cmpd="sng">
            <a:solidFill>
              <a:schemeClr val="dk1"/>
            </a:solidFill>
            <a:prstDash val="solid"/>
            <a:round/>
            <a:headEnd type="none" w="med" len="med"/>
            <a:tailEnd type="none" w="med" len="med"/>
          </a:ln>
        </p:spPr>
      </p:cxnSp>
      <p:cxnSp>
        <p:nvCxnSpPr>
          <p:cNvPr id="90" name="Google Shape;1418;p69">
            <a:extLst>
              <a:ext uri="{FF2B5EF4-FFF2-40B4-BE49-F238E27FC236}">
                <a16:creationId xmlns:a16="http://schemas.microsoft.com/office/drawing/2014/main" id="{701044AE-D54C-13CF-9EB6-46B93E4972AF}"/>
              </a:ext>
            </a:extLst>
          </p:cNvPr>
          <p:cNvCxnSpPr/>
          <p:nvPr/>
        </p:nvCxnSpPr>
        <p:spPr>
          <a:xfrm>
            <a:off x="6508807" y="2807750"/>
            <a:ext cx="263700" cy="0"/>
          </a:xfrm>
          <a:prstGeom prst="straightConnector1">
            <a:avLst/>
          </a:prstGeom>
          <a:noFill/>
          <a:ln w="28575" cap="flat" cmpd="sng">
            <a:solidFill>
              <a:schemeClr val="dk1"/>
            </a:solidFill>
            <a:prstDash val="solid"/>
            <a:round/>
            <a:headEnd type="none" w="med" len="med"/>
            <a:tailEnd type="none" w="med" len="med"/>
          </a:ln>
        </p:spPr>
      </p:cxnSp>
      <p:grpSp>
        <p:nvGrpSpPr>
          <p:cNvPr id="91" name="Google Shape;1419;p69">
            <a:extLst>
              <a:ext uri="{FF2B5EF4-FFF2-40B4-BE49-F238E27FC236}">
                <a16:creationId xmlns:a16="http://schemas.microsoft.com/office/drawing/2014/main" id="{F2D50CAB-BFB9-9BF1-646E-B39CAFDB5487}"/>
              </a:ext>
            </a:extLst>
          </p:cNvPr>
          <p:cNvGrpSpPr/>
          <p:nvPr/>
        </p:nvGrpSpPr>
        <p:grpSpPr>
          <a:xfrm>
            <a:off x="3335231" y="2366750"/>
            <a:ext cx="882000" cy="882000"/>
            <a:chOff x="3570959" y="2366750"/>
            <a:chExt cx="882000" cy="882000"/>
          </a:xfrm>
        </p:grpSpPr>
        <p:sp>
          <p:nvSpPr>
            <p:cNvPr id="92" name="Google Shape;1403;p69">
              <a:extLst>
                <a:ext uri="{FF2B5EF4-FFF2-40B4-BE49-F238E27FC236}">
                  <a16:creationId xmlns:a16="http://schemas.microsoft.com/office/drawing/2014/main" id="{C3F273C3-B2C7-DA9D-1EB4-34BB5D369BE1}"/>
                </a:ext>
              </a:extLst>
            </p:cNvPr>
            <p:cNvSpPr/>
            <p:nvPr/>
          </p:nvSpPr>
          <p:spPr>
            <a:xfrm>
              <a:off x="3570959" y="2366750"/>
              <a:ext cx="882000" cy="882000"/>
            </a:xfrm>
            <a:prstGeom prst="ellipse">
              <a:avLst/>
            </a:pr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93" name="Google Shape;1420;p69">
              <a:extLst>
                <a:ext uri="{FF2B5EF4-FFF2-40B4-BE49-F238E27FC236}">
                  <a16:creationId xmlns:a16="http://schemas.microsoft.com/office/drawing/2014/main" id="{0F981AC6-96F8-71D3-57B5-B7F55204EE2F}"/>
                </a:ext>
              </a:extLst>
            </p:cNvPr>
            <p:cNvGrpSpPr/>
            <p:nvPr/>
          </p:nvGrpSpPr>
          <p:grpSpPr>
            <a:xfrm>
              <a:off x="3815814" y="2545616"/>
              <a:ext cx="392180" cy="446218"/>
              <a:chOff x="1529350" y="258825"/>
              <a:chExt cx="423475" cy="481825"/>
            </a:xfrm>
          </p:grpSpPr>
          <p:sp>
            <p:nvSpPr>
              <p:cNvPr id="94" name="Google Shape;1421;p69">
                <a:extLst>
                  <a:ext uri="{FF2B5EF4-FFF2-40B4-BE49-F238E27FC236}">
                    <a16:creationId xmlns:a16="http://schemas.microsoft.com/office/drawing/2014/main" id="{60B12586-DEB7-B347-98CB-4E1F697B162C}"/>
                  </a:ext>
                </a:extLst>
              </p:cNvPr>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 name="Google Shape;1422;p69">
                <a:extLst>
                  <a:ext uri="{FF2B5EF4-FFF2-40B4-BE49-F238E27FC236}">
                    <a16:creationId xmlns:a16="http://schemas.microsoft.com/office/drawing/2014/main" id="{DE208A5E-4D59-579E-56F0-729692429F0D}"/>
                  </a:ext>
                </a:extLst>
              </p:cNvPr>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18" name="Google Shape;1444;p69">
            <a:extLst>
              <a:ext uri="{FF2B5EF4-FFF2-40B4-BE49-F238E27FC236}">
                <a16:creationId xmlns:a16="http://schemas.microsoft.com/office/drawing/2014/main" id="{E9160517-51DE-DBB6-2C76-24C81601F495}"/>
              </a:ext>
            </a:extLst>
          </p:cNvPr>
          <p:cNvGrpSpPr/>
          <p:nvPr/>
        </p:nvGrpSpPr>
        <p:grpSpPr>
          <a:xfrm>
            <a:off x="2189435" y="2366750"/>
            <a:ext cx="882000" cy="882000"/>
            <a:chOff x="2425163" y="2366750"/>
            <a:chExt cx="882000" cy="882000"/>
          </a:xfrm>
        </p:grpSpPr>
        <p:sp>
          <p:nvSpPr>
            <p:cNvPr id="119" name="Google Shape;1401;p69">
              <a:extLst>
                <a:ext uri="{FF2B5EF4-FFF2-40B4-BE49-F238E27FC236}">
                  <a16:creationId xmlns:a16="http://schemas.microsoft.com/office/drawing/2014/main" id="{4F575BC8-11E0-3C81-69A3-5B3A15F362DB}"/>
                </a:ext>
              </a:extLst>
            </p:cNvPr>
            <p:cNvSpPr/>
            <p:nvPr/>
          </p:nvSpPr>
          <p:spPr>
            <a:xfrm>
              <a:off x="2425163" y="2366750"/>
              <a:ext cx="882000" cy="882000"/>
            </a:xfrm>
            <a:prstGeom prst="ellipse">
              <a:avLst/>
            </a:pr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20" name="Google Shape;1445;p69">
              <a:extLst>
                <a:ext uri="{FF2B5EF4-FFF2-40B4-BE49-F238E27FC236}">
                  <a16:creationId xmlns:a16="http://schemas.microsoft.com/office/drawing/2014/main" id="{D37EF84E-8F88-D932-194C-DC4A98D516A1}"/>
                </a:ext>
              </a:extLst>
            </p:cNvPr>
            <p:cNvGrpSpPr/>
            <p:nvPr/>
          </p:nvGrpSpPr>
          <p:grpSpPr>
            <a:xfrm>
              <a:off x="2642985" y="2611648"/>
              <a:ext cx="446288" cy="392203"/>
              <a:chOff x="2085450" y="2057100"/>
              <a:chExt cx="481900" cy="423500"/>
            </a:xfrm>
          </p:grpSpPr>
          <p:sp>
            <p:nvSpPr>
              <p:cNvPr id="121" name="Google Shape;1446;p69">
                <a:extLst>
                  <a:ext uri="{FF2B5EF4-FFF2-40B4-BE49-F238E27FC236}">
                    <a16:creationId xmlns:a16="http://schemas.microsoft.com/office/drawing/2014/main" id="{0238F32F-7C88-6CAF-1F8A-734F2AA019EF}"/>
                  </a:ext>
                </a:extLst>
              </p:cNvPr>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2" name="Google Shape;1447;p69">
                <a:extLst>
                  <a:ext uri="{FF2B5EF4-FFF2-40B4-BE49-F238E27FC236}">
                    <a16:creationId xmlns:a16="http://schemas.microsoft.com/office/drawing/2014/main" id="{871C86E2-2C27-A69A-3E05-346531F39609}"/>
                  </a:ext>
                </a:extLst>
              </p:cNvPr>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 name="Google Shape;1448;p69">
                <a:extLst>
                  <a:ext uri="{FF2B5EF4-FFF2-40B4-BE49-F238E27FC236}">
                    <a16:creationId xmlns:a16="http://schemas.microsoft.com/office/drawing/2014/main" id="{C8551D85-3FE0-4D15-D870-4CE20A266A21}"/>
                  </a:ext>
                </a:extLst>
              </p:cNvPr>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24" name="Google Shape;1449;p69">
            <a:extLst>
              <a:ext uri="{FF2B5EF4-FFF2-40B4-BE49-F238E27FC236}">
                <a16:creationId xmlns:a16="http://schemas.microsoft.com/office/drawing/2014/main" id="{6BFCDDA5-9D68-FF54-BDEE-EB047A0A1F7D}"/>
              </a:ext>
            </a:extLst>
          </p:cNvPr>
          <p:cNvGrpSpPr/>
          <p:nvPr/>
        </p:nvGrpSpPr>
        <p:grpSpPr>
          <a:xfrm>
            <a:off x="5626821" y="2366750"/>
            <a:ext cx="882000" cy="882000"/>
            <a:chOff x="5862549" y="2366750"/>
            <a:chExt cx="882000" cy="882000"/>
          </a:xfrm>
        </p:grpSpPr>
        <p:sp>
          <p:nvSpPr>
            <p:cNvPr id="125" name="Google Shape;1412;p69">
              <a:extLst>
                <a:ext uri="{FF2B5EF4-FFF2-40B4-BE49-F238E27FC236}">
                  <a16:creationId xmlns:a16="http://schemas.microsoft.com/office/drawing/2014/main" id="{45BA5A6C-B8B1-D913-09DD-0EE04B6C1E07}"/>
                </a:ext>
              </a:extLst>
            </p:cNvPr>
            <p:cNvSpPr/>
            <p:nvPr/>
          </p:nvSpPr>
          <p:spPr>
            <a:xfrm>
              <a:off x="5862549" y="2366750"/>
              <a:ext cx="882000" cy="882000"/>
            </a:xfrm>
            <a:prstGeom prst="ellipse">
              <a:avLst/>
            </a:pr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26" name="Google Shape;1450;p69">
              <a:extLst>
                <a:ext uri="{FF2B5EF4-FFF2-40B4-BE49-F238E27FC236}">
                  <a16:creationId xmlns:a16="http://schemas.microsoft.com/office/drawing/2014/main" id="{00C1944D-B6E4-E336-15C7-317664353708}"/>
                </a:ext>
              </a:extLst>
            </p:cNvPr>
            <p:cNvGrpSpPr/>
            <p:nvPr/>
          </p:nvGrpSpPr>
          <p:grpSpPr>
            <a:xfrm>
              <a:off x="6084555" y="2582994"/>
              <a:ext cx="437837" cy="437837"/>
              <a:chOff x="6239925" y="2032450"/>
              <a:chExt cx="472775" cy="472775"/>
            </a:xfrm>
          </p:grpSpPr>
          <p:sp>
            <p:nvSpPr>
              <p:cNvPr id="127" name="Google Shape;1451;p69">
                <a:extLst>
                  <a:ext uri="{FF2B5EF4-FFF2-40B4-BE49-F238E27FC236}">
                    <a16:creationId xmlns:a16="http://schemas.microsoft.com/office/drawing/2014/main" id="{3851FB79-F25C-4DA2-FA9A-3E8D06C7C252}"/>
                  </a:ext>
                </a:extLst>
              </p:cNvPr>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 name="Google Shape;1452;p69">
                <a:extLst>
                  <a:ext uri="{FF2B5EF4-FFF2-40B4-BE49-F238E27FC236}">
                    <a16:creationId xmlns:a16="http://schemas.microsoft.com/office/drawing/2014/main" id="{65CE7498-96E8-AD7F-AE17-8B11466357E1}"/>
                  </a:ext>
                </a:extLst>
              </p:cNvPr>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29" name="Google Shape;1453;p69">
            <a:extLst>
              <a:ext uri="{FF2B5EF4-FFF2-40B4-BE49-F238E27FC236}">
                <a16:creationId xmlns:a16="http://schemas.microsoft.com/office/drawing/2014/main" id="{9DDCD442-7491-708A-73D2-B74E22EC5EA3}"/>
              </a:ext>
            </a:extLst>
          </p:cNvPr>
          <p:cNvGrpSpPr/>
          <p:nvPr/>
        </p:nvGrpSpPr>
        <p:grpSpPr>
          <a:xfrm>
            <a:off x="6772610" y="2348367"/>
            <a:ext cx="882000" cy="882000"/>
            <a:chOff x="7008351" y="2366750"/>
            <a:chExt cx="882000" cy="882000"/>
          </a:xfrm>
        </p:grpSpPr>
        <p:sp>
          <p:nvSpPr>
            <p:cNvPr id="130" name="Google Shape;1416;p69">
              <a:extLst>
                <a:ext uri="{FF2B5EF4-FFF2-40B4-BE49-F238E27FC236}">
                  <a16:creationId xmlns:a16="http://schemas.microsoft.com/office/drawing/2014/main" id="{634E2496-7851-4E88-372E-2C730D445C8B}"/>
                </a:ext>
              </a:extLst>
            </p:cNvPr>
            <p:cNvSpPr/>
            <p:nvPr/>
          </p:nvSpPr>
          <p:spPr>
            <a:xfrm>
              <a:off x="7008351" y="2366750"/>
              <a:ext cx="882000" cy="882000"/>
            </a:xfrm>
            <a:prstGeom prst="ellipse">
              <a:avLst/>
            </a:pr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 name="Google Shape;1454;p69">
              <a:extLst>
                <a:ext uri="{FF2B5EF4-FFF2-40B4-BE49-F238E27FC236}">
                  <a16:creationId xmlns:a16="http://schemas.microsoft.com/office/drawing/2014/main" id="{C97B3831-96F8-0D92-A673-2498C5B05270}"/>
                </a:ext>
              </a:extLst>
            </p:cNvPr>
            <p:cNvSpPr/>
            <p:nvPr/>
          </p:nvSpPr>
          <p:spPr>
            <a:xfrm>
              <a:off x="7230357" y="2584641"/>
              <a:ext cx="446288" cy="44621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 name="Google Shape;1455;p69">
            <a:extLst>
              <a:ext uri="{FF2B5EF4-FFF2-40B4-BE49-F238E27FC236}">
                <a16:creationId xmlns:a16="http://schemas.microsoft.com/office/drawing/2014/main" id="{FD37C3AA-226A-2AA2-578E-523979D0556D}"/>
              </a:ext>
            </a:extLst>
          </p:cNvPr>
          <p:cNvGrpSpPr/>
          <p:nvPr/>
        </p:nvGrpSpPr>
        <p:grpSpPr>
          <a:xfrm>
            <a:off x="1042139" y="2348367"/>
            <a:ext cx="882000" cy="882000"/>
            <a:chOff x="4716754" y="2366750"/>
            <a:chExt cx="882000" cy="882000"/>
          </a:xfrm>
          <a:solidFill>
            <a:srgbClr val="DED7D1"/>
          </a:solidFill>
        </p:grpSpPr>
        <p:sp>
          <p:nvSpPr>
            <p:cNvPr id="133" name="Google Shape;1405;p69">
              <a:extLst>
                <a:ext uri="{FF2B5EF4-FFF2-40B4-BE49-F238E27FC236}">
                  <a16:creationId xmlns:a16="http://schemas.microsoft.com/office/drawing/2014/main" id="{1922B486-6F39-E9C2-9650-911ED4348ADF}"/>
                </a:ext>
              </a:extLst>
            </p:cNvPr>
            <p:cNvSpPr/>
            <p:nvPr/>
          </p:nvSpPr>
          <p:spPr>
            <a:xfrm>
              <a:off x="4716754" y="2366750"/>
              <a:ext cx="882000" cy="882000"/>
            </a:xfrm>
            <a:prstGeom prst="ellipse">
              <a:avLst/>
            </a:pr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34" name="Google Shape;1456;p69">
              <a:extLst>
                <a:ext uri="{FF2B5EF4-FFF2-40B4-BE49-F238E27FC236}">
                  <a16:creationId xmlns:a16="http://schemas.microsoft.com/office/drawing/2014/main" id="{B4B25B76-B5E4-D7F9-4744-F12C594A698F}"/>
                </a:ext>
              </a:extLst>
            </p:cNvPr>
            <p:cNvGrpSpPr/>
            <p:nvPr/>
          </p:nvGrpSpPr>
          <p:grpSpPr>
            <a:xfrm>
              <a:off x="4932390" y="2585521"/>
              <a:ext cx="450594" cy="444459"/>
              <a:chOff x="2084100" y="4400250"/>
              <a:chExt cx="486550" cy="479925"/>
            </a:xfrm>
            <a:grpFill/>
          </p:grpSpPr>
          <p:sp>
            <p:nvSpPr>
              <p:cNvPr id="135" name="Google Shape;1457;p69">
                <a:extLst>
                  <a:ext uri="{FF2B5EF4-FFF2-40B4-BE49-F238E27FC236}">
                    <a16:creationId xmlns:a16="http://schemas.microsoft.com/office/drawing/2014/main" id="{B57B185F-51A6-9B54-7C32-D91DD5B67D56}"/>
                  </a:ext>
                </a:extLst>
              </p:cNvPr>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6" name="Google Shape;1458;p69">
                <a:extLst>
                  <a:ext uri="{FF2B5EF4-FFF2-40B4-BE49-F238E27FC236}">
                    <a16:creationId xmlns:a16="http://schemas.microsoft.com/office/drawing/2014/main" id="{D5E8FE9A-F4D2-9AD9-CD48-FE716BA003E2}"/>
                  </a:ext>
                </a:extLst>
              </p:cNvPr>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7" name="Google Shape;1459;p69">
                <a:extLst>
                  <a:ext uri="{FF2B5EF4-FFF2-40B4-BE49-F238E27FC236}">
                    <a16:creationId xmlns:a16="http://schemas.microsoft.com/office/drawing/2014/main" id="{A4DC71EF-7020-4484-AF74-BC31A583DCB7}"/>
                  </a:ext>
                </a:extLst>
              </p:cNvPr>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8" name="Google Shape;1460;p69">
                <a:extLst>
                  <a:ext uri="{FF2B5EF4-FFF2-40B4-BE49-F238E27FC236}">
                    <a16:creationId xmlns:a16="http://schemas.microsoft.com/office/drawing/2014/main" id="{A47617F8-984E-9199-F38F-5A050273BF4F}"/>
                  </a:ext>
                </a:extLst>
              </p:cNvPr>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9" name="Google Shape;1461;p69">
                <a:extLst>
                  <a:ext uri="{FF2B5EF4-FFF2-40B4-BE49-F238E27FC236}">
                    <a16:creationId xmlns:a16="http://schemas.microsoft.com/office/drawing/2014/main" id="{95BA9A27-B8AC-B16B-5CD5-7D1BC12F6ED6}"/>
                  </a:ext>
                </a:extLst>
              </p:cNvPr>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 name="Google Shape;1462;p69">
                <a:extLst>
                  <a:ext uri="{FF2B5EF4-FFF2-40B4-BE49-F238E27FC236}">
                    <a16:creationId xmlns:a16="http://schemas.microsoft.com/office/drawing/2014/main" id="{4FEC2B43-7537-1E8B-1665-AF781BAE949E}"/>
                  </a:ext>
                </a:extLst>
              </p:cNvPr>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96" name="Google Shape;1423;p69">
            <a:extLst>
              <a:ext uri="{FF2B5EF4-FFF2-40B4-BE49-F238E27FC236}">
                <a16:creationId xmlns:a16="http://schemas.microsoft.com/office/drawing/2014/main" id="{DA45F866-D88E-A000-5AD5-9F2059A69671}"/>
              </a:ext>
            </a:extLst>
          </p:cNvPr>
          <p:cNvGrpSpPr/>
          <p:nvPr/>
        </p:nvGrpSpPr>
        <p:grpSpPr>
          <a:xfrm>
            <a:off x="4482214" y="2374301"/>
            <a:ext cx="882000" cy="882000"/>
            <a:chOff x="1279387" y="2366750"/>
            <a:chExt cx="882000" cy="882000"/>
          </a:xfrm>
        </p:grpSpPr>
        <p:sp>
          <p:nvSpPr>
            <p:cNvPr id="97" name="Google Shape;1399;p69">
              <a:extLst>
                <a:ext uri="{FF2B5EF4-FFF2-40B4-BE49-F238E27FC236}">
                  <a16:creationId xmlns:a16="http://schemas.microsoft.com/office/drawing/2014/main" id="{5C245086-72AF-AC46-11A3-7CC53350787E}"/>
                </a:ext>
              </a:extLst>
            </p:cNvPr>
            <p:cNvSpPr/>
            <p:nvPr/>
          </p:nvSpPr>
          <p:spPr>
            <a:xfrm>
              <a:off x="1279387" y="2366750"/>
              <a:ext cx="882000" cy="882000"/>
            </a:xfrm>
            <a:prstGeom prst="ellipse">
              <a:avLst/>
            </a:pr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sz="3000" b="1"/>
            </a:p>
          </p:txBody>
        </p:sp>
        <p:grpSp>
          <p:nvGrpSpPr>
            <p:cNvPr id="98" name="Google Shape;1424;p69">
              <a:extLst>
                <a:ext uri="{FF2B5EF4-FFF2-40B4-BE49-F238E27FC236}">
                  <a16:creationId xmlns:a16="http://schemas.microsoft.com/office/drawing/2014/main" id="{B7F1E655-0DA7-22C6-B638-B1ADA30F2BC4}"/>
                </a:ext>
              </a:extLst>
            </p:cNvPr>
            <p:cNvGrpSpPr/>
            <p:nvPr/>
          </p:nvGrpSpPr>
          <p:grpSpPr>
            <a:xfrm>
              <a:off x="1497267" y="2584641"/>
              <a:ext cx="446218" cy="446218"/>
              <a:chOff x="4456875" y="1435075"/>
              <a:chExt cx="481825" cy="481825"/>
            </a:xfrm>
          </p:grpSpPr>
          <p:sp>
            <p:nvSpPr>
              <p:cNvPr id="99" name="Google Shape;1425;p69">
                <a:extLst>
                  <a:ext uri="{FF2B5EF4-FFF2-40B4-BE49-F238E27FC236}">
                    <a16:creationId xmlns:a16="http://schemas.microsoft.com/office/drawing/2014/main" id="{1F251FF9-1647-45CB-D8A6-D87EBF8F0332}"/>
                  </a:ext>
                </a:extLst>
              </p:cNvPr>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 name="Google Shape;1426;p69">
                <a:extLst>
                  <a:ext uri="{FF2B5EF4-FFF2-40B4-BE49-F238E27FC236}">
                    <a16:creationId xmlns:a16="http://schemas.microsoft.com/office/drawing/2014/main" id="{DB82494F-8F7E-59F9-4BBA-338C275568FB}"/>
                  </a:ext>
                </a:extLst>
              </p:cNvPr>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 name="Google Shape;1427;p69">
                <a:extLst>
                  <a:ext uri="{FF2B5EF4-FFF2-40B4-BE49-F238E27FC236}">
                    <a16:creationId xmlns:a16="http://schemas.microsoft.com/office/drawing/2014/main" id="{6E5A8509-0D97-A7D9-5F73-6945D11E77B6}"/>
                  </a:ext>
                </a:extLst>
              </p:cNvPr>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 name="Google Shape;1428;p69">
                <a:extLst>
                  <a:ext uri="{FF2B5EF4-FFF2-40B4-BE49-F238E27FC236}">
                    <a16:creationId xmlns:a16="http://schemas.microsoft.com/office/drawing/2014/main" id="{7F0E213D-12F1-5FD8-CA27-BEAD349E2B8E}"/>
                  </a:ext>
                </a:extLst>
              </p:cNvPr>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 name="Google Shape;1429;p69">
                <a:extLst>
                  <a:ext uri="{FF2B5EF4-FFF2-40B4-BE49-F238E27FC236}">
                    <a16:creationId xmlns:a16="http://schemas.microsoft.com/office/drawing/2014/main" id="{E45B29C2-A636-F3C6-E468-DAFE92DDBB62}"/>
                  </a:ext>
                </a:extLst>
              </p:cNvPr>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 name="Google Shape;1430;p69">
                <a:extLst>
                  <a:ext uri="{FF2B5EF4-FFF2-40B4-BE49-F238E27FC236}">
                    <a16:creationId xmlns:a16="http://schemas.microsoft.com/office/drawing/2014/main" id="{4A35DBFA-E71A-AAC3-1812-B4C98C8987EE}"/>
                  </a:ext>
                </a:extLst>
              </p:cNvPr>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 name="Google Shape;1431;p69">
                <a:extLst>
                  <a:ext uri="{FF2B5EF4-FFF2-40B4-BE49-F238E27FC236}">
                    <a16:creationId xmlns:a16="http://schemas.microsoft.com/office/drawing/2014/main" id="{0D34FC6D-1B00-F193-2B50-1596B2C12357}"/>
                  </a:ext>
                </a:extLst>
              </p:cNvPr>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 name="Google Shape;1432;p69">
                <a:extLst>
                  <a:ext uri="{FF2B5EF4-FFF2-40B4-BE49-F238E27FC236}">
                    <a16:creationId xmlns:a16="http://schemas.microsoft.com/office/drawing/2014/main" id="{7D3C1004-9B35-C768-B904-7697687CCF21}"/>
                  </a:ext>
                </a:extLst>
              </p:cNvPr>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 name="Google Shape;1433;p69">
                <a:extLst>
                  <a:ext uri="{FF2B5EF4-FFF2-40B4-BE49-F238E27FC236}">
                    <a16:creationId xmlns:a16="http://schemas.microsoft.com/office/drawing/2014/main" id="{F060DDF7-803B-72DE-9AA1-61A3E13D6A43}"/>
                  </a:ext>
                </a:extLst>
              </p:cNvPr>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 name="Google Shape;1434;p69">
                <a:extLst>
                  <a:ext uri="{FF2B5EF4-FFF2-40B4-BE49-F238E27FC236}">
                    <a16:creationId xmlns:a16="http://schemas.microsoft.com/office/drawing/2014/main" id="{27904DB8-EBD2-494D-F1FF-05C04643EF3B}"/>
                  </a:ext>
                </a:extLst>
              </p:cNvPr>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9" name="Google Shape;1435;p69">
                <a:extLst>
                  <a:ext uri="{FF2B5EF4-FFF2-40B4-BE49-F238E27FC236}">
                    <a16:creationId xmlns:a16="http://schemas.microsoft.com/office/drawing/2014/main" id="{B9A557F3-E746-E16F-B78C-AE1D32A49CFD}"/>
                  </a:ext>
                </a:extLst>
              </p:cNvPr>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 name="Google Shape;1436;p69">
                <a:extLst>
                  <a:ext uri="{FF2B5EF4-FFF2-40B4-BE49-F238E27FC236}">
                    <a16:creationId xmlns:a16="http://schemas.microsoft.com/office/drawing/2014/main" id="{C7CB0A6D-8023-C38A-D1FC-4AF91BC1C8B2}"/>
                  </a:ext>
                </a:extLst>
              </p:cNvPr>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1" name="Google Shape;1437;p69">
                <a:extLst>
                  <a:ext uri="{FF2B5EF4-FFF2-40B4-BE49-F238E27FC236}">
                    <a16:creationId xmlns:a16="http://schemas.microsoft.com/office/drawing/2014/main" id="{488E801D-8106-12A4-5CC8-502CAFFBCA96}"/>
                  </a:ext>
                </a:extLst>
              </p:cNvPr>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2" name="Google Shape;1438;p69">
                <a:extLst>
                  <a:ext uri="{FF2B5EF4-FFF2-40B4-BE49-F238E27FC236}">
                    <a16:creationId xmlns:a16="http://schemas.microsoft.com/office/drawing/2014/main" id="{B4347883-5E05-9BAC-9D6C-C5CA0314F657}"/>
                  </a:ext>
                </a:extLst>
              </p:cNvPr>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 name="Google Shape;1439;p69">
                <a:extLst>
                  <a:ext uri="{FF2B5EF4-FFF2-40B4-BE49-F238E27FC236}">
                    <a16:creationId xmlns:a16="http://schemas.microsoft.com/office/drawing/2014/main" id="{3154AF03-CE2F-DB0B-6BE8-EAF4188525ED}"/>
                  </a:ext>
                </a:extLst>
              </p:cNvPr>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 name="Google Shape;1440;p69">
                <a:extLst>
                  <a:ext uri="{FF2B5EF4-FFF2-40B4-BE49-F238E27FC236}">
                    <a16:creationId xmlns:a16="http://schemas.microsoft.com/office/drawing/2014/main" id="{269AF6B7-BC65-0D1E-B2E6-F3AD08581402}"/>
                  </a:ext>
                </a:extLst>
              </p:cNvPr>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 name="Google Shape;1441;p69">
                <a:extLst>
                  <a:ext uri="{FF2B5EF4-FFF2-40B4-BE49-F238E27FC236}">
                    <a16:creationId xmlns:a16="http://schemas.microsoft.com/office/drawing/2014/main" id="{E0A27973-8E14-CA09-9F33-473C737AA46E}"/>
                  </a:ext>
                </a:extLst>
              </p:cNvPr>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 name="Google Shape;1442;p69">
                <a:extLst>
                  <a:ext uri="{FF2B5EF4-FFF2-40B4-BE49-F238E27FC236}">
                    <a16:creationId xmlns:a16="http://schemas.microsoft.com/office/drawing/2014/main" id="{B4BC0713-BD03-4014-FB1E-1F8AB95DE691}"/>
                  </a:ext>
                </a:extLst>
              </p:cNvPr>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 name="Google Shape;1443;p69">
                <a:extLst>
                  <a:ext uri="{FF2B5EF4-FFF2-40B4-BE49-F238E27FC236}">
                    <a16:creationId xmlns:a16="http://schemas.microsoft.com/office/drawing/2014/main" id="{A8F1D438-5E95-AB78-7692-0BCDF502325D}"/>
                  </a:ext>
                </a:extLst>
              </p:cNvPr>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ln>
                <a:solidFill>
                  <a:schemeClr val="bg2">
                    <a:lumMod val="75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
        <p:nvSpPr>
          <p:cNvPr id="141" name="Google Shape;1396;p69">
            <a:extLst>
              <a:ext uri="{FF2B5EF4-FFF2-40B4-BE49-F238E27FC236}">
                <a16:creationId xmlns:a16="http://schemas.microsoft.com/office/drawing/2014/main" id="{8759B827-1F98-8473-472A-C6DD05986AD4}"/>
              </a:ext>
            </a:extLst>
          </p:cNvPr>
          <p:cNvSpPr txBox="1"/>
          <p:nvPr/>
        </p:nvSpPr>
        <p:spPr>
          <a:xfrm>
            <a:off x="6185048" y="1157340"/>
            <a:ext cx="2050800" cy="455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b="1" dirty="0">
                <a:solidFill>
                  <a:schemeClr val="dk1"/>
                </a:solidFill>
                <a:latin typeface="Bai Jamjuree"/>
                <a:ea typeface="Bai Jamjuree"/>
                <a:cs typeface="Bai Jamjuree"/>
                <a:sym typeface="Bai Jamjuree"/>
              </a:rPr>
              <a:t>Structured hierarchy</a:t>
            </a:r>
            <a:endParaRPr b="1" dirty="0">
              <a:solidFill>
                <a:schemeClr val="dk1"/>
              </a:solidFill>
              <a:latin typeface="Bai Jamjuree"/>
              <a:ea typeface="Bai Jamjuree"/>
              <a:cs typeface="Bai Jamjuree"/>
              <a:sym typeface="Bai Jamjuree"/>
            </a:endParaRPr>
          </a:p>
        </p:txBody>
      </p:sp>
      <p:sp>
        <p:nvSpPr>
          <p:cNvPr id="142" name="Google Shape;1397;p69">
            <a:extLst>
              <a:ext uri="{FF2B5EF4-FFF2-40B4-BE49-F238E27FC236}">
                <a16:creationId xmlns:a16="http://schemas.microsoft.com/office/drawing/2014/main" id="{D4D85531-3659-8352-12BB-E2E5FE8A0B02}"/>
              </a:ext>
            </a:extLst>
          </p:cNvPr>
          <p:cNvSpPr txBox="1"/>
          <p:nvPr/>
        </p:nvSpPr>
        <p:spPr>
          <a:xfrm>
            <a:off x="6185025" y="1585678"/>
            <a:ext cx="2050800" cy="615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500" dirty="0">
                <a:solidFill>
                  <a:schemeClr val="lt2"/>
                </a:solidFill>
                <a:latin typeface="Libre Franklin"/>
                <a:ea typeface="Libre Franklin"/>
                <a:cs typeface="Libre Franklin"/>
                <a:sym typeface="Libre Franklin"/>
              </a:rPr>
              <a:t>AHP allows for the decision problem to be structured as a hierarchy, with the overall goal at the top, followed by criteria and sub-criteria at lower levels. This hierarchical structure facilitates a better understanding of the problem and the relationships between different elements.</a:t>
            </a:r>
          </a:p>
        </p:txBody>
      </p:sp>
      <p:cxnSp>
        <p:nvCxnSpPr>
          <p:cNvPr id="143" name="Google Shape;1418;p69">
            <a:extLst>
              <a:ext uri="{FF2B5EF4-FFF2-40B4-BE49-F238E27FC236}">
                <a16:creationId xmlns:a16="http://schemas.microsoft.com/office/drawing/2014/main" id="{05FFD10B-0432-A2F1-EC2A-F11A6DDD1DC1}"/>
              </a:ext>
            </a:extLst>
          </p:cNvPr>
          <p:cNvCxnSpPr/>
          <p:nvPr/>
        </p:nvCxnSpPr>
        <p:spPr>
          <a:xfrm>
            <a:off x="7689915" y="2810131"/>
            <a:ext cx="263700" cy="0"/>
          </a:xfrm>
          <a:prstGeom prst="straightConnector1">
            <a:avLst/>
          </a:prstGeom>
          <a:noFill/>
          <a:ln w="28575" cap="flat" cmpd="sng">
            <a:solidFill>
              <a:schemeClr val="dk1"/>
            </a:solidFill>
            <a:prstDash val="solid"/>
            <a:round/>
            <a:headEnd type="none" w="med" len="med"/>
            <a:tailEnd type="none" w="med" len="med"/>
          </a:ln>
        </p:spPr>
      </p:cxnSp>
      <p:sp>
        <p:nvSpPr>
          <p:cNvPr id="147" name="Google Shape;481;p42">
            <a:extLst>
              <a:ext uri="{FF2B5EF4-FFF2-40B4-BE49-F238E27FC236}">
                <a16:creationId xmlns:a16="http://schemas.microsoft.com/office/drawing/2014/main" id="{485151F7-6FAC-7982-9A99-4E0A045E0573}"/>
              </a:ext>
            </a:extLst>
          </p:cNvPr>
          <p:cNvSpPr txBox="1">
            <a:spLocks noGrp="1"/>
          </p:cNvSpPr>
          <p:nvPr>
            <p:ph type="title"/>
          </p:nvPr>
        </p:nvSpPr>
        <p:spPr>
          <a:xfrm>
            <a:off x="712788" y="538163"/>
            <a:ext cx="7718425" cy="573087"/>
          </a:xfrm>
          <a:prstGeom prst="rect">
            <a:avLst/>
          </a:prstGeom>
        </p:spPr>
        <p:txBody>
          <a:bodyPr spcFirstLastPara="1" wrap="square" lIns="91425" tIns="91425" rIns="91425" bIns="91425" anchor="t" anchorCtr="0">
            <a:noAutofit/>
          </a:bodyPr>
          <a:lstStyle/>
          <a:p>
            <a:pPr marL="0" lvl="0" indent="0" algn="ctr" rtl="1">
              <a:spcBef>
                <a:spcPts val="0"/>
              </a:spcBef>
              <a:spcAft>
                <a:spcPts val="0"/>
              </a:spcAft>
              <a:buNone/>
            </a:pPr>
            <a:r>
              <a:rPr lang="fa-IR" dirty="0">
                <a:cs typeface="PT Bold Dusky" panose="02010400000000000000" pitchFamily="2" charset="-78"/>
              </a:rPr>
              <a:t>چرا </a:t>
            </a:r>
            <a:r>
              <a:rPr lang="en-US" sz="2800" dirty="0">
                <a:latin typeface="Segoe UI Black" panose="020B0A02040204020203" pitchFamily="34" charset="0"/>
                <a:ea typeface="Segoe UI Black" panose="020B0A02040204020203" pitchFamily="34" charset="0"/>
                <a:cs typeface="PT Bold Dusky" panose="02010400000000000000" pitchFamily="2" charset="-78"/>
              </a:rPr>
              <a:t>AHP</a:t>
            </a:r>
            <a:r>
              <a:rPr lang="fa-IR" dirty="0">
                <a:cs typeface="PT Bold Dusky" panose="02010400000000000000" pitchFamily="2" charset="-78"/>
              </a:rPr>
              <a:t>؟</a:t>
            </a:r>
            <a:endParaRPr dirty="0"/>
          </a:p>
        </p:txBody>
      </p:sp>
    </p:spTree>
    <p:extLst>
      <p:ext uri="{BB962C8B-B14F-4D97-AF65-F5344CB8AC3E}">
        <p14:creationId xmlns:p14="http://schemas.microsoft.com/office/powerpoint/2010/main" val="3100379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4" name="Google Shape;544;p46"/>
          <p:cNvSpPr txBox="1">
            <a:spLocks noGrp="1"/>
          </p:cNvSpPr>
          <p:nvPr>
            <p:ph type="title"/>
          </p:nvPr>
        </p:nvSpPr>
        <p:spPr>
          <a:xfrm>
            <a:off x="393105" y="216459"/>
            <a:ext cx="3997096" cy="572700"/>
          </a:xfrm>
          <a:prstGeom prst="rect">
            <a:avLst/>
          </a:prstGeom>
        </p:spPr>
        <p:txBody>
          <a:bodyPr spcFirstLastPara="1" wrap="square" lIns="91425" tIns="91425" rIns="91425" bIns="91425" anchor="t" anchorCtr="0">
            <a:noAutofit/>
          </a:bodyPr>
          <a:lstStyle/>
          <a:p>
            <a:pPr marL="0" lvl="0" indent="0" algn="ctr" rtl="1">
              <a:spcBef>
                <a:spcPts val="0"/>
              </a:spcBef>
              <a:spcAft>
                <a:spcPts val="0"/>
              </a:spcAft>
              <a:buNone/>
            </a:pPr>
            <a:r>
              <a:rPr lang="en-US" sz="3600" dirty="0">
                <a:latin typeface="Segoe UI Black" panose="020B0A02040204020203" pitchFamily="34" charset="0"/>
                <a:ea typeface="Segoe UI Black" panose="020B0A02040204020203" pitchFamily="34" charset="0"/>
                <a:cs typeface="PT Bold Dusky" panose="02010400000000000000" pitchFamily="2" charset="-78"/>
              </a:rPr>
              <a:t>AHP</a:t>
            </a:r>
            <a:r>
              <a:rPr lang="en-US" dirty="0">
                <a:cs typeface="PT Bold Dusky" panose="02010400000000000000" pitchFamily="2" charset="-78"/>
              </a:rPr>
              <a:t> </a:t>
            </a:r>
            <a:r>
              <a:rPr lang="fa-IR" dirty="0">
                <a:cs typeface="PT Bold Dusky" panose="02010400000000000000" pitchFamily="2" charset="-78"/>
              </a:rPr>
              <a:t>چگونه کار میکند؟</a:t>
            </a:r>
            <a:endParaRPr dirty="0"/>
          </a:p>
        </p:txBody>
      </p:sp>
      <p:grpSp>
        <p:nvGrpSpPr>
          <p:cNvPr id="526" name="Group 525">
            <a:extLst>
              <a:ext uri="{FF2B5EF4-FFF2-40B4-BE49-F238E27FC236}">
                <a16:creationId xmlns:a16="http://schemas.microsoft.com/office/drawing/2014/main" id="{476AA2E8-934C-146F-3830-9F8483AD7678}"/>
              </a:ext>
            </a:extLst>
          </p:cNvPr>
          <p:cNvGrpSpPr/>
          <p:nvPr/>
        </p:nvGrpSpPr>
        <p:grpSpPr>
          <a:xfrm>
            <a:off x="702168" y="361335"/>
            <a:ext cx="8275665" cy="4202991"/>
            <a:chOff x="702168" y="361335"/>
            <a:chExt cx="8275665" cy="4202991"/>
          </a:xfrm>
        </p:grpSpPr>
        <p:pic>
          <p:nvPicPr>
            <p:cNvPr id="541" name="Google Shape;541;p46"/>
            <p:cNvPicPr preferRelativeResize="0"/>
            <p:nvPr/>
          </p:nvPicPr>
          <p:blipFill>
            <a:blip r:embed="rId3">
              <a:alphaModFix amt="50000"/>
            </a:blip>
            <a:stretch>
              <a:fillRect/>
            </a:stretch>
          </p:blipFill>
          <p:spPr>
            <a:xfrm>
              <a:off x="2268690" y="3598050"/>
              <a:ext cx="966276" cy="966276"/>
            </a:xfrm>
            <a:prstGeom prst="rect">
              <a:avLst/>
            </a:prstGeom>
            <a:noFill/>
            <a:ln>
              <a:noFill/>
            </a:ln>
          </p:spPr>
        </p:pic>
        <p:sp>
          <p:nvSpPr>
            <p:cNvPr id="577" name="Rectangle 576">
              <a:extLst>
                <a:ext uri="{FF2B5EF4-FFF2-40B4-BE49-F238E27FC236}">
                  <a16:creationId xmlns:a16="http://schemas.microsoft.com/office/drawing/2014/main" id="{ACCCFE12-0245-496F-3FAD-D5994247EAD0}"/>
                </a:ext>
              </a:extLst>
            </p:cNvPr>
            <p:cNvSpPr/>
            <p:nvPr/>
          </p:nvSpPr>
          <p:spPr>
            <a:xfrm>
              <a:off x="6618934" y="1737480"/>
              <a:ext cx="2358899" cy="338554"/>
            </a:xfrm>
            <a:prstGeom prst="rect">
              <a:avLst/>
            </a:prstGeom>
          </p:spPr>
          <p:txBody>
            <a:bodyPr wrap="square">
              <a:spAutoFit/>
            </a:bodyPr>
            <a:lstStyle/>
            <a:p>
              <a:pPr defTabSz="685595"/>
              <a:r>
                <a:rPr lang="en-US" sz="1600" dirty="0"/>
                <a:t>Check for consistency</a:t>
              </a:r>
              <a:endParaRPr lang="en-US" sz="1349" dirty="0">
                <a:solidFill>
                  <a:prstClr val="black">
                    <a:lumMod val="75000"/>
                    <a:lumOff val="25000"/>
                  </a:prstClr>
                </a:solidFill>
                <a:latin typeface="Arial" panose="020B0604020202020204" pitchFamily="34" charset="0"/>
                <a:cs typeface="Arial" panose="020B0604020202020204" pitchFamily="34" charset="0"/>
              </a:endParaRPr>
            </a:p>
          </p:txBody>
        </p:sp>
        <p:pic>
          <p:nvPicPr>
            <p:cNvPr id="543" name="Google Shape;543;p46"/>
            <p:cNvPicPr preferRelativeResize="0"/>
            <p:nvPr/>
          </p:nvPicPr>
          <p:blipFill>
            <a:blip r:embed="rId3">
              <a:alphaModFix amt="50000"/>
            </a:blip>
            <a:stretch>
              <a:fillRect/>
            </a:stretch>
          </p:blipFill>
          <p:spPr>
            <a:xfrm>
              <a:off x="6553566" y="1309476"/>
              <a:ext cx="891652" cy="891652"/>
            </a:xfrm>
            <a:prstGeom prst="rect">
              <a:avLst/>
            </a:prstGeom>
            <a:noFill/>
            <a:ln>
              <a:noFill/>
            </a:ln>
          </p:spPr>
        </p:pic>
        <p:grpSp>
          <p:nvGrpSpPr>
            <p:cNvPr id="532" name="Group 531">
              <a:extLst>
                <a:ext uri="{FF2B5EF4-FFF2-40B4-BE49-F238E27FC236}">
                  <a16:creationId xmlns:a16="http://schemas.microsoft.com/office/drawing/2014/main" id="{65B42B6C-8624-B031-66D2-56326EB37245}"/>
                </a:ext>
              </a:extLst>
            </p:cNvPr>
            <p:cNvGrpSpPr/>
            <p:nvPr/>
          </p:nvGrpSpPr>
          <p:grpSpPr>
            <a:xfrm>
              <a:off x="3449304" y="3521836"/>
              <a:ext cx="1172244" cy="407268"/>
              <a:chOff x="3323770" y="5341255"/>
              <a:chExt cx="2307774" cy="769259"/>
            </a:xfrm>
            <a:effectLst>
              <a:outerShdw blurRad="279400" dist="38100" dir="5400000" sx="103000" sy="103000" algn="tl" rotWithShape="0">
                <a:prstClr val="black">
                  <a:alpha val="32000"/>
                </a:prstClr>
              </a:outerShdw>
            </a:effectLst>
          </p:grpSpPr>
          <p:sp>
            <p:nvSpPr>
              <p:cNvPr id="533" name="Rectangle 532">
                <a:extLst>
                  <a:ext uri="{FF2B5EF4-FFF2-40B4-BE49-F238E27FC236}">
                    <a16:creationId xmlns:a16="http://schemas.microsoft.com/office/drawing/2014/main" id="{6EB5472D-1080-11CC-4F9C-D38879D8808B}"/>
                  </a:ext>
                </a:extLst>
              </p:cNvPr>
              <p:cNvSpPr/>
              <p:nvPr/>
            </p:nvSpPr>
            <p:spPr>
              <a:xfrm rot="5400000">
                <a:off x="3708399" y="4956628"/>
                <a:ext cx="769257" cy="153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34" name="Right Triangle 533">
                <a:extLst>
                  <a:ext uri="{FF2B5EF4-FFF2-40B4-BE49-F238E27FC236}">
                    <a16:creationId xmlns:a16="http://schemas.microsoft.com/office/drawing/2014/main" id="{D977316A-C3F0-2D15-69B6-3A4555EB5EDD}"/>
                  </a:ext>
                </a:extLst>
              </p:cNvPr>
              <p:cNvSpPr/>
              <p:nvPr/>
            </p:nvSpPr>
            <p:spPr>
              <a:xfrm flipV="1">
                <a:off x="4862285" y="5341255"/>
                <a:ext cx="769259" cy="76925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grpSp>
        <p:grpSp>
          <p:nvGrpSpPr>
            <p:cNvPr id="535" name="Group 534">
              <a:extLst>
                <a:ext uri="{FF2B5EF4-FFF2-40B4-BE49-F238E27FC236}">
                  <a16:creationId xmlns:a16="http://schemas.microsoft.com/office/drawing/2014/main" id="{31A97E8D-1313-C2DC-9570-6BD5A126BEFD}"/>
                </a:ext>
              </a:extLst>
            </p:cNvPr>
            <p:cNvGrpSpPr/>
            <p:nvPr/>
          </p:nvGrpSpPr>
          <p:grpSpPr>
            <a:xfrm>
              <a:off x="4621548" y="2300035"/>
              <a:ext cx="1172244" cy="407268"/>
              <a:chOff x="5631544" y="3033478"/>
              <a:chExt cx="2307774" cy="769259"/>
            </a:xfrm>
            <a:solidFill>
              <a:schemeClr val="accent2"/>
            </a:solidFill>
            <a:effectLst>
              <a:outerShdw blurRad="279400" dist="38100" dir="5400000" sx="103000" sy="103000" algn="tl" rotWithShape="0">
                <a:prstClr val="black">
                  <a:alpha val="32000"/>
                </a:prstClr>
              </a:outerShdw>
            </a:effectLst>
          </p:grpSpPr>
          <p:sp>
            <p:nvSpPr>
              <p:cNvPr id="536" name="Rectangle 535">
                <a:extLst>
                  <a:ext uri="{FF2B5EF4-FFF2-40B4-BE49-F238E27FC236}">
                    <a16:creationId xmlns:a16="http://schemas.microsoft.com/office/drawing/2014/main" id="{C149D2F8-6B53-3A71-AE10-6D509B72D564}"/>
                  </a:ext>
                </a:extLst>
              </p:cNvPr>
              <p:cNvSpPr/>
              <p:nvPr/>
            </p:nvSpPr>
            <p:spPr>
              <a:xfrm rot="5400000">
                <a:off x="6016173" y="264885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37" name="Right Triangle 536">
                <a:extLst>
                  <a:ext uri="{FF2B5EF4-FFF2-40B4-BE49-F238E27FC236}">
                    <a16:creationId xmlns:a16="http://schemas.microsoft.com/office/drawing/2014/main" id="{6649A3BA-DD6A-6DE7-897C-10557C4EEEA5}"/>
                  </a:ext>
                </a:extLst>
              </p:cNvPr>
              <p:cNvSpPr/>
              <p:nvPr/>
            </p:nvSpPr>
            <p:spPr>
              <a:xfrm flipV="1">
                <a:off x="7170059" y="3033478"/>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grpSp>
        <p:grpSp>
          <p:nvGrpSpPr>
            <p:cNvPr id="538" name="Group 537">
              <a:extLst>
                <a:ext uri="{FF2B5EF4-FFF2-40B4-BE49-F238E27FC236}">
                  <a16:creationId xmlns:a16="http://schemas.microsoft.com/office/drawing/2014/main" id="{E0AB9E46-AB52-1092-9856-9DD954D3E118}"/>
                </a:ext>
              </a:extLst>
            </p:cNvPr>
            <p:cNvGrpSpPr/>
            <p:nvPr/>
          </p:nvGrpSpPr>
          <p:grpSpPr>
            <a:xfrm>
              <a:off x="5793792" y="1078231"/>
              <a:ext cx="1172244" cy="407268"/>
              <a:chOff x="7939318" y="725700"/>
              <a:chExt cx="2307774" cy="769259"/>
            </a:xfrm>
            <a:solidFill>
              <a:schemeClr val="accent4"/>
            </a:solidFill>
            <a:effectLst>
              <a:outerShdw blurRad="279400" dist="38100" dir="5400000" sx="103000" sy="103000" algn="tl" rotWithShape="0">
                <a:prstClr val="black">
                  <a:alpha val="32000"/>
                </a:prstClr>
              </a:outerShdw>
            </a:effectLst>
          </p:grpSpPr>
          <p:sp>
            <p:nvSpPr>
              <p:cNvPr id="539" name="Rectangle 538">
                <a:extLst>
                  <a:ext uri="{FF2B5EF4-FFF2-40B4-BE49-F238E27FC236}">
                    <a16:creationId xmlns:a16="http://schemas.microsoft.com/office/drawing/2014/main" id="{C8048BB1-9879-72A4-E917-4E2C63CA75C1}"/>
                  </a:ext>
                </a:extLst>
              </p:cNvPr>
              <p:cNvSpPr/>
              <p:nvPr/>
            </p:nvSpPr>
            <p:spPr>
              <a:xfrm rot="5400000">
                <a:off x="8323947" y="341073"/>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70" name="Right Triangle 569">
                <a:extLst>
                  <a:ext uri="{FF2B5EF4-FFF2-40B4-BE49-F238E27FC236}">
                    <a16:creationId xmlns:a16="http://schemas.microsoft.com/office/drawing/2014/main" id="{A179F1D1-E0CD-7228-C10A-1F55740929C9}"/>
                  </a:ext>
                </a:extLst>
              </p:cNvPr>
              <p:cNvSpPr/>
              <p:nvPr/>
            </p:nvSpPr>
            <p:spPr>
              <a:xfrm flipV="1">
                <a:off x="9477833" y="725700"/>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grpSp>
        <p:sp>
          <p:nvSpPr>
            <p:cNvPr id="571" name="Rectangle 570">
              <a:extLst>
                <a:ext uri="{FF2B5EF4-FFF2-40B4-BE49-F238E27FC236}">
                  <a16:creationId xmlns:a16="http://schemas.microsoft.com/office/drawing/2014/main" id="{6F0DA9D0-7FED-0D7B-281F-94F1CFCB8C37}"/>
                </a:ext>
              </a:extLst>
            </p:cNvPr>
            <p:cNvSpPr/>
            <p:nvPr/>
          </p:nvSpPr>
          <p:spPr>
            <a:xfrm>
              <a:off x="6575290" y="694025"/>
              <a:ext cx="390747" cy="38420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72" name="Rounded Rectangle 38">
              <a:extLst>
                <a:ext uri="{FF2B5EF4-FFF2-40B4-BE49-F238E27FC236}">
                  <a16:creationId xmlns:a16="http://schemas.microsoft.com/office/drawing/2014/main" id="{CF0F8636-A838-DFBF-DB8A-01C8DCBAC9B6}"/>
                </a:ext>
              </a:extLst>
            </p:cNvPr>
            <p:cNvSpPr/>
            <p:nvPr/>
          </p:nvSpPr>
          <p:spPr>
            <a:xfrm>
              <a:off x="4744670" y="1602300"/>
              <a:ext cx="557369" cy="580932"/>
            </a:xfrm>
            <a:prstGeom prst="roundRect">
              <a:avLst/>
            </a:prstGeom>
            <a:solidFill>
              <a:schemeClr val="accent4"/>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73" name="Rounded Rectangle 39">
              <a:extLst>
                <a:ext uri="{FF2B5EF4-FFF2-40B4-BE49-F238E27FC236}">
                  <a16:creationId xmlns:a16="http://schemas.microsoft.com/office/drawing/2014/main" id="{B4E87528-DFCA-B515-9296-A87E20D5B4DD}"/>
                </a:ext>
              </a:extLst>
            </p:cNvPr>
            <p:cNvSpPr/>
            <p:nvPr/>
          </p:nvSpPr>
          <p:spPr>
            <a:xfrm>
              <a:off x="3561367" y="2824103"/>
              <a:ext cx="557369" cy="580932"/>
            </a:xfrm>
            <a:prstGeom prst="roundRect">
              <a:avLst/>
            </a:prstGeom>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74" name="Rectangle 573">
              <a:extLst>
                <a:ext uri="{FF2B5EF4-FFF2-40B4-BE49-F238E27FC236}">
                  <a16:creationId xmlns:a16="http://schemas.microsoft.com/office/drawing/2014/main" id="{F3865B3D-8B1E-90CD-F12A-9B1196094946}"/>
                </a:ext>
              </a:extLst>
            </p:cNvPr>
            <p:cNvSpPr/>
            <p:nvPr/>
          </p:nvSpPr>
          <p:spPr>
            <a:xfrm>
              <a:off x="702168" y="2943478"/>
              <a:ext cx="2803168" cy="312408"/>
            </a:xfrm>
            <a:prstGeom prst="rect">
              <a:avLst/>
            </a:prstGeom>
          </p:spPr>
          <p:txBody>
            <a:bodyPr wrap="square">
              <a:spAutoFit/>
            </a:bodyPr>
            <a:lstStyle/>
            <a:p>
              <a:pPr algn="r" defTabSz="685595"/>
              <a:r>
                <a:rPr lang="en-US" sz="1600" dirty="0"/>
                <a:t>Structure the Hierarchy</a:t>
              </a:r>
              <a:endParaRPr lang="en-US" sz="1349" dirty="0">
                <a:solidFill>
                  <a:prstClr val="black">
                    <a:lumMod val="75000"/>
                    <a:lumOff val="25000"/>
                  </a:prstClr>
                </a:solidFill>
                <a:latin typeface="Arial" panose="020B0604020202020204" pitchFamily="34" charset="0"/>
                <a:cs typeface="Arial" panose="020B0604020202020204" pitchFamily="34" charset="0"/>
              </a:endParaRPr>
            </a:p>
          </p:txBody>
        </p:sp>
        <p:sp>
          <p:nvSpPr>
            <p:cNvPr id="575" name="Rectangle 574">
              <a:extLst>
                <a:ext uri="{FF2B5EF4-FFF2-40B4-BE49-F238E27FC236}">
                  <a16:creationId xmlns:a16="http://schemas.microsoft.com/office/drawing/2014/main" id="{71C35ED7-1107-55B8-ACBC-7BA49F8FA3F8}"/>
                </a:ext>
              </a:extLst>
            </p:cNvPr>
            <p:cNvSpPr/>
            <p:nvPr/>
          </p:nvSpPr>
          <p:spPr>
            <a:xfrm>
              <a:off x="702168" y="1718629"/>
              <a:ext cx="3954771" cy="312408"/>
            </a:xfrm>
            <a:prstGeom prst="rect">
              <a:avLst/>
            </a:prstGeom>
          </p:spPr>
          <p:txBody>
            <a:bodyPr wrap="square">
              <a:spAutoFit/>
            </a:bodyPr>
            <a:lstStyle/>
            <a:p>
              <a:pPr algn="r" defTabSz="685595"/>
              <a:r>
                <a:rPr lang="en-US" sz="1600" dirty="0"/>
                <a:t>Calculate priority weights and vectors</a:t>
              </a:r>
              <a:endParaRPr lang="en-US" sz="1349" dirty="0">
                <a:solidFill>
                  <a:prstClr val="black">
                    <a:lumMod val="75000"/>
                    <a:lumOff val="25000"/>
                  </a:prstClr>
                </a:solidFill>
                <a:latin typeface="Arial" panose="020B0604020202020204" pitchFamily="34" charset="0"/>
                <a:cs typeface="Arial" panose="020B0604020202020204" pitchFamily="34" charset="0"/>
              </a:endParaRPr>
            </a:p>
          </p:txBody>
        </p:sp>
        <p:sp>
          <p:nvSpPr>
            <p:cNvPr id="576" name="Rectangle 575">
              <a:extLst>
                <a:ext uri="{FF2B5EF4-FFF2-40B4-BE49-F238E27FC236}">
                  <a16:creationId xmlns:a16="http://schemas.microsoft.com/office/drawing/2014/main" id="{41C872CB-456E-7A3F-0405-CCDBB9619971}"/>
                </a:ext>
              </a:extLst>
            </p:cNvPr>
            <p:cNvSpPr/>
            <p:nvPr/>
          </p:nvSpPr>
          <p:spPr>
            <a:xfrm>
              <a:off x="5389770" y="2943478"/>
              <a:ext cx="3297030" cy="523220"/>
            </a:xfrm>
            <a:prstGeom prst="rect">
              <a:avLst/>
            </a:prstGeom>
          </p:spPr>
          <p:txBody>
            <a:bodyPr wrap="square">
              <a:spAutoFit/>
            </a:bodyPr>
            <a:lstStyle/>
            <a:p>
              <a:pPr defTabSz="685595"/>
              <a:r>
                <a:rPr lang="en-US" dirty="0">
                  <a:solidFill>
                    <a:prstClr val="black">
                      <a:lumMod val="75000"/>
                      <a:lumOff val="25000"/>
                    </a:prstClr>
                  </a:solidFill>
                  <a:latin typeface="Arial" panose="020B0604020202020204" pitchFamily="34" charset="0"/>
                  <a:cs typeface="Arial" panose="020B0604020202020204" pitchFamily="34" charset="0"/>
                </a:rPr>
                <a:t>Develop the Pairwise Comparison Matrices</a:t>
              </a:r>
            </a:p>
          </p:txBody>
        </p:sp>
        <p:sp>
          <p:nvSpPr>
            <p:cNvPr id="584" name="Rounded Rectangle 36">
              <a:extLst>
                <a:ext uri="{FF2B5EF4-FFF2-40B4-BE49-F238E27FC236}">
                  <a16:creationId xmlns:a16="http://schemas.microsoft.com/office/drawing/2014/main" id="{11415912-EF18-3CDD-5695-0D6C1187A287}"/>
                </a:ext>
              </a:extLst>
            </p:cNvPr>
            <p:cNvSpPr/>
            <p:nvPr/>
          </p:nvSpPr>
          <p:spPr>
            <a:xfrm>
              <a:off x="4744670" y="2824103"/>
              <a:ext cx="557369" cy="580932"/>
            </a:xfrm>
            <a:prstGeom prst="roundRect">
              <a:avLst/>
            </a:prstGeom>
            <a:solidFill>
              <a:schemeClr val="accent2"/>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90" name="Rounded Rectangle 37">
              <a:extLst>
                <a:ext uri="{FF2B5EF4-FFF2-40B4-BE49-F238E27FC236}">
                  <a16:creationId xmlns:a16="http://schemas.microsoft.com/office/drawing/2014/main" id="{659266AA-2C2E-46EF-4924-0C754558B5D6}"/>
                </a:ext>
              </a:extLst>
            </p:cNvPr>
            <p:cNvSpPr/>
            <p:nvPr/>
          </p:nvSpPr>
          <p:spPr>
            <a:xfrm>
              <a:off x="5905855" y="1602300"/>
              <a:ext cx="557369" cy="580932"/>
            </a:xfrm>
            <a:prstGeom prst="roundRect">
              <a:avLst/>
            </a:prstGeom>
            <a:solidFill>
              <a:schemeClr val="accent5"/>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91" name="Freeform 27">
              <a:extLst>
                <a:ext uri="{FF2B5EF4-FFF2-40B4-BE49-F238E27FC236}">
                  <a16:creationId xmlns:a16="http://schemas.microsoft.com/office/drawing/2014/main" id="{CCFDF0D0-A49D-064F-16CD-CEC264C65EC1}"/>
                </a:ext>
              </a:extLst>
            </p:cNvPr>
            <p:cNvSpPr>
              <a:spLocks noEditPoints="1"/>
            </p:cNvSpPr>
            <p:nvPr/>
          </p:nvSpPr>
          <p:spPr bwMode="auto">
            <a:xfrm>
              <a:off x="6034554" y="1751808"/>
              <a:ext cx="299972" cy="281917"/>
            </a:xfrm>
            <a:custGeom>
              <a:avLst/>
              <a:gdLst>
                <a:gd name="T0" fmla="*/ 2527 w 3331"/>
                <a:gd name="T1" fmla="*/ 2481 h 3310"/>
                <a:gd name="T2" fmla="*/ 2423 w 3331"/>
                <a:gd name="T3" fmla="*/ 2707 h 3310"/>
                <a:gd name="T4" fmla="*/ 2527 w 3331"/>
                <a:gd name="T5" fmla="*/ 2934 h 3310"/>
                <a:gd name="T6" fmla="*/ 2770 w 3331"/>
                <a:gd name="T7" fmla="*/ 3005 h 3310"/>
                <a:gd name="T8" fmla="*/ 2980 w 3331"/>
                <a:gd name="T9" fmla="*/ 2871 h 3310"/>
                <a:gd name="T10" fmla="*/ 3016 w 3331"/>
                <a:gd name="T11" fmla="*/ 2621 h 3310"/>
                <a:gd name="T12" fmla="*/ 2853 w 3331"/>
                <a:gd name="T13" fmla="*/ 2435 h 3310"/>
                <a:gd name="T14" fmla="*/ 518 w 3331"/>
                <a:gd name="T15" fmla="*/ 2419 h 3310"/>
                <a:gd name="T16" fmla="*/ 331 w 3331"/>
                <a:gd name="T17" fmla="*/ 2581 h 3310"/>
                <a:gd name="T18" fmla="*/ 331 w 3331"/>
                <a:gd name="T19" fmla="*/ 2834 h 3310"/>
                <a:gd name="T20" fmla="*/ 518 w 3331"/>
                <a:gd name="T21" fmla="*/ 2996 h 3310"/>
                <a:gd name="T22" fmla="*/ 771 w 3331"/>
                <a:gd name="T23" fmla="*/ 2959 h 3310"/>
                <a:gd name="T24" fmla="*/ 906 w 3331"/>
                <a:gd name="T25" fmla="*/ 2752 h 3310"/>
                <a:gd name="T26" fmla="*/ 834 w 3331"/>
                <a:gd name="T27" fmla="*/ 2510 h 3310"/>
                <a:gd name="T28" fmla="*/ 606 w 3331"/>
                <a:gd name="T29" fmla="*/ 2407 h 3310"/>
                <a:gd name="T30" fmla="*/ 1667 w 3331"/>
                <a:gd name="T31" fmla="*/ 750 h 3310"/>
                <a:gd name="T32" fmla="*/ 1204 w 3331"/>
                <a:gd name="T33" fmla="*/ 1006 h 3310"/>
                <a:gd name="T34" fmla="*/ 866 w 3331"/>
                <a:gd name="T35" fmla="*/ 1410 h 3310"/>
                <a:gd name="T36" fmla="*/ 892 w 3331"/>
                <a:gd name="T37" fmla="*/ 1769 h 3310"/>
                <a:gd name="T38" fmla="*/ 930 w 3331"/>
                <a:gd name="T39" fmla="*/ 1865 h 3310"/>
                <a:gd name="T40" fmla="*/ 680 w 3331"/>
                <a:gd name="T41" fmla="*/ 2109 h 3310"/>
                <a:gd name="T42" fmla="*/ 946 w 3331"/>
                <a:gd name="T43" fmla="*/ 2210 h 3310"/>
                <a:gd name="T44" fmla="*/ 1160 w 3331"/>
                <a:gd name="T45" fmla="*/ 2466 h 3310"/>
                <a:gd name="T46" fmla="*/ 1744 w 3331"/>
                <a:gd name="T47" fmla="*/ 2461 h 3310"/>
                <a:gd name="T48" fmla="*/ 1844 w 3331"/>
                <a:gd name="T49" fmla="*/ 2411 h 3310"/>
                <a:gd name="T50" fmla="*/ 2210 w 3331"/>
                <a:gd name="T51" fmla="*/ 2393 h 3310"/>
                <a:gd name="T52" fmla="*/ 2474 w 3331"/>
                <a:gd name="T53" fmla="*/ 2160 h 3310"/>
                <a:gd name="T54" fmla="*/ 2481 w 3331"/>
                <a:gd name="T55" fmla="*/ 1577 h 3310"/>
                <a:gd name="T56" fmla="*/ 2423 w 3331"/>
                <a:gd name="T57" fmla="*/ 1505 h 3310"/>
                <a:gd name="T58" fmla="*/ 2240 w 3331"/>
                <a:gd name="T59" fmla="*/ 1201 h 3310"/>
                <a:gd name="T60" fmla="*/ 2123 w 3331"/>
                <a:gd name="T61" fmla="*/ 1083 h 3310"/>
                <a:gd name="T62" fmla="*/ 3029 w 3331"/>
                <a:gd name="T63" fmla="*/ 301 h 3310"/>
                <a:gd name="T64" fmla="*/ 3264 w 3331"/>
                <a:gd name="T65" fmla="*/ 26 h 3310"/>
                <a:gd name="T66" fmla="*/ 3331 w 3331"/>
                <a:gd name="T67" fmla="*/ 1053 h 3310"/>
                <a:gd name="T68" fmla="*/ 3239 w 3331"/>
                <a:gd name="T69" fmla="*/ 1191 h 3310"/>
                <a:gd name="T70" fmla="*/ 3027 w 3331"/>
                <a:gd name="T71" fmla="*/ 1490 h 3310"/>
                <a:gd name="T72" fmla="*/ 2985 w 3331"/>
                <a:gd name="T73" fmla="*/ 1572 h 3310"/>
                <a:gd name="T74" fmla="*/ 2917 w 3331"/>
                <a:gd name="T75" fmla="*/ 2138 h 3310"/>
                <a:gd name="T76" fmla="*/ 3196 w 3331"/>
                <a:gd name="T77" fmla="*/ 2330 h 3310"/>
                <a:gd name="T78" fmla="*/ 3328 w 3331"/>
                <a:gd name="T79" fmla="*/ 2647 h 3310"/>
                <a:gd name="T80" fmla="*/ 3258 w 3331"/>
                <a:gd name="T81" fmla="*/ 2995 h 3310"/>
                <a:gd name="T82" fmla="*/ 3014 w 3331"/>
                <a:gd name="T83" fmla="*/ 3237 h 3310"/>
                <a:gd name="T84" fmla="*/ 2666 w 3331"/>
                <a:gd name="T85" fmla="*/ 3307 h 3310"/>
                <a:gd name="T86" fmla="*/ 2350 w 3331"/>
                <a:gd name="T87" fmla="*/ 3180 h 3310"/>
                <a:gd name="T88" fmla="*/ 2156 w 3331"/>
                <a:gd name="T89" fmla="*/ 2908 h 3310"/>
                <a:gd name="T90" fmla="*/ 1804 w 3331"/>
                <a:gd name="T91" fmla="*/ 3007 h 3310"/>
                <a:gd name="T92" fmla="*/ 1742 w 3331"/>
                <a:gd name="T93" fmla="*/ 2782 h 3310"/>
                <a:gd name="T94" fmla="*/ 1102 w 3331"/>
                <a:gd name="T95" fmla="*/ 3051 h 3310"/>
                <a:gd name="T96" fmla="*/ 838 w 3331"/>
                <a:gd name="T97" fmla="*/ 3263 h 3310"/>
                <a:gd name="T98" fmla="*/ 484 w 3331"/>
                <a:gd name="T99" fmla="*/ 3297 h 3310"/>
                <a:gd name="T100" fmla="*/ 178 w 3331"/>
                <a:gd name="T101" fmla="*/ 3133 h 3310"/>
                <a:gd name="T102" fmla="*/ 13 w 3331"/>
                <a:gd name="T103" fmla="*/ 2829 h 3310"/>
                <a:gd name="T104" fmla="*/ 50 w 3331"/>
                <a:gd name="T105" fmla="*/ 2467 h 3310"/>
                <a:gd name="T106" fmla="*/ 282 w 3331"/>
                <a:gd name="T107" fmla="*/ 2200 h 3310"/>
                <a:gd name="T108" fmla="*/ 337 w 3331"/>
                <a:gd name="T109" fmla="*/ 1773 h 3310"/>
                <a:gd name="T110" fmla="*/ 392 w 3331"/>
                <a:gd name="T111" fmla="*/ 1686 h 3310"/>
                <a:gd name="T112" fmla="*/ 678 w 3331"/>
                <a:gd name="T113" fmla="*/ 1444 h 3310"/>
                <a:gd name="T114" fmla="*/ 1000 w 3331"/>
                <a:gd name="T115" fmla="*/ 987 h 3310"/>
                <a:gd name="T116" fmla="*/ 1460 w 3331"/>
                <a:gd name="T117" fmla="*/ 669 h 3310"/>
                <a:gd name="T118" fmla="*/ 2020 w 3331"/>
                <a:gd name="T119" fmla="*/ 530 h 3310"/>
                <a:gd name="T120" fmla="*/ 2164 w 3331"/>
                <a:gd name="T121" fmla="*/ 44 h 3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31" h="3310">
                  <a:moveTo>
                    <a:pt x="2726" y="2407"/>
                  </a:moveTo>
                  <a:lnTo>
                    <a:pt x="2681" y="2410"/>
                  </a:lnTo>
                  <a:lnTo>
                    <a:pt x="2638" y="2419"/>
                  </a:lnTo>
                  <a:lnTo>
                    <a:pt x="2599" y="2435"/>
                  </a:lnTo>
                  <a:lnTo>
                    <a:pt x="2561" y="2455"/>
                  </a:lnTo>
                  <a:lnTo>
                    <a:pt x="2527" y="2481"/>
                  </a:lnTo>
                  <a:lnTo>
                    <a:pt x="2497" y="2510"/>
                  </a:lnTo>
                  <a:lnTo>
                    <a:pt x="2472" y="2544"/>
                  </a:lnTo>
                  <a:lnTo>
                    <a:pt x="2451" y="2581"/>
                  </a:lnTo>
                  <a:lnTo>
                    <a:pt x="2436" y="2621"/>
                  </a:lnTo>
                  <a:lnTo>
                    <a:pt x="2427" y="2663"/>
                  </a:lnTo>
                  <a:lnTo>
                    <a:pt x="2423" y="2707"/>
                  </a:lnTo>
                  <a:lnTo>
                    <a:pt x="2427" y="2752"/>
                  </a:lnTo>
                  <a:lnTo>
                    <a:pt x="2436" y="2794"/>
                  </a:lnTo>
                  <a:lnTo>
                    <a:pt x="2451" y="2834"/>
                  </a:lnTo>
                  <a:lnTo>
                    <a:pt x="2472" y="2871"/>
                  </a:lnTo>
                  <a:lnTo>
                    <a:pt x="2497" y="2905"/>
                  </a:lnTo>
                  <a:lnTo>
                    <a:pt x="2527" y="2934"/>
                  </a:lnTo>
                  <a:lnTo>
                    <a:pt x="2561" y="2959"/>
                  </a:lnTo>
                  <a:lnTo>
                    <a:pt x="2599" y="2980"/>
                  </a:lnTo>
                  <a:lnTo>
                    <a:pt x="2638" y="2996"/>
                  </a:lnTo>
                  <a:lnTo>
                    <a:pt x="2681" y="3005"/>
                  </a:lnTo>
                  <a:lnTo>
                    <a:pt x="2726" y="3008"/>
                  </a:lnTo>
                  <a:lnTo>
                    <a:pt x="2770" y="3005"/>
                  </a:lnTo>
                  <a:lnTo>
                    <a:pt x="2813" y="2996"/>
                  </a:lnTo>
                  <a:lnTo>
                    <a:pt x="2853" y="2980"/>
                  </a:lnTo>
                  <a:lnTo>
                    <a:pt x="2891" y="2959"/>
                  </a:lnTo>
                  <a:lnTo>
                    <a:pt x="2924" y="2934"/>
                  </a:lnTo>
                  <a:lnTo>
                    <a:pt x="2954" y="2905"/>
                  </a:lnTo>
                  <a:lnTo>
                    <a:pt x="2980" y="2871"/>
                  </a:lnTo>
                  <a:lnTo>
                    <a:pt x="3001" y="2834"/>
                  </a:lnTo>
                  <a:lnTo>
                    <a:pt x="3016" y="2794"/>
                  </a:lnTo>
                  <a:lnTo>
                    <a:pt x="3026" y="2752"/>
                  </a:lnTo>
                  <a:lnTo>
                    <a:pt x="3029" y="2707"/>
                  </a:lnTo>
                  <a:lnTo>
                    <a:pt x="3026" y="2663"/>
                  </a:lnTo>
                  <a:lnTo>
                    <a:pt x="3016" y="2621"/>
                  </a:lnTo>
                  <a:lnTo>
                    <a:pt x="3001" y="2581"/>
                  </a:lnTo>
                  <a:lnTo>
                    <a:pt x="2980" y="2544"/>
                  </a:lnTo>
                  <a:lnTo>
                    <a:pt x="2954" y="2510"/>
                  </a:lnTo>
                  <a:lnTo>
                    <a:pt x="2924" y="2481"/>
                  </a:lnTo>
                  <a:lnTo>
                    <a:pt x="2891" y="2455"/>
                  </a:lnTo>
                  <a:lnTo>
                    <a:pt x="2853" y="2435"/>
                  </a:lnTo>
                  <a:lnTo>
                    <a:pt x="2813" y="2419"/>
                  </a:lnTo>
                  <a:lnTo>
                    <a:pt x="2770" y="2410"/>
                  </a:lnTo>
                  <a:lnTo>
                    <a:pt x="2726" y="2407"/>
                  </a:lnTo>
                  <a:close/>
                  <a:moveTo>
                    <a:pt x="606" y="2407"/>
                  </a:moveTo>
                  <a:lnTo>
                    <a:pt x="561" y="2410"/>
                  </a:lnTo>
                  <a:lnTo>
                    <a:pt x="518" y="2419"/>
                  </a:lnTo>
                  <a:lnTo>
                    <a:pt x="478" y="2435"/>
                  </a:lnTo>
                  <a:lnTo>
                    <a:pt x="441" y="2455"/>
                  </a:lnTo>
                  <a:lnTo>
                    <a:pt x="407" y="2481"/>
                  </a:lnTo>
                  <a:lnTo>
                    <a:pt x="378" y="2510"/>
                  </a:lnTo>
                  <a:lnTo>
                    <a:pt x="352" y="2544"/>
                  </a:lnTo>
                  <a:lnTo>
                    <a:pt x="331" y="2581"/>
                  </a:lnTo>
                  <a:lnTo>
                    <a:pt x="316" y="2621"/>
                  </a:lnTo>
                  <a:lnTo>
                    <a:pt x="307" y="2663"/>
                  </a:lnTo>
                  <a:lnTo>
                    <a:pt x="304" y="2707"/>
                  </a:lnTo>
                  <a:lnTo>
                    <a:pt x="307" y="2752"/>
                  </a:lnTo>
                  <a:lnTo>
                    <a:pt x="316" y="2794"/>
                  </a:lnTo>
                  <a:lnTo>
                    <a:pt x="331" y="2834"/>
                  </a:lnTo>
                  <a:lnTo>
                    <a:pt x="352" y="2871"/>
                  </a:lnTo>
                  <a:lnTo>
                    <a:pt x="378" y="2905"/>
                  </a:lnTo>
                  <a:lnTo>
                    <a:pt x="407" y="2934"/>
                  </a:lnTo>
                  <a:lnTo>
                    <a:pt x="441" y="2959"/>
                  </a:lnTo>
                  <a:lnTo>
                    <a:pt x="478" y="2980"/>
                  </a:lnTo>
                  <a:lnTo>
                    <a:pt x="518" y="2996"/>
                  </a:lnTo>
                  <a:lnTo>
                    <a:pt x="561" y="3005"/>
                  </a:lnTo>
                  <a:lnTo>
                    <a:pt x="606" y="3008"/>
                  </a:lnTo>
                  <a:lnTo>
                    <a:pt x="650" y="3005"/>
                  </a:lnTo>
                  <a:lnTo>
                    <a:pt x="693" y="2996"/>
                  </a:lnTo>
                  <a:lnTo>
                    <a:pt x="734" y="2980"/>
                  </a:lnTo>
                  <a:lnTo>
                    <a:pt x="771" y="2959"/>
                  </a:lnTo>
                  <a:lnTo>
                    <a:pt x="804" y="2934"/>
                  </a:lnTo>
                  <a:lnTo>
                    <a:pt x="834" y="2905"/>
                  </a:lnTo>
                  <a:lnTo>
                    <a:pt x="860" y="2871"/>
                  </a:lnTo>
                  <a:lnTo>
                    <a:pt x="880" y="2834"/>
                  </a:lnTo>
                  <a:lnTo>
                    <a:pt x="896" y="2794"/>
                  </a:lnTo>
                  <a:lnTo>
                    <a:pt x="906" y="2752"/>
                  </a:lnTo>
                  <a:lnTo>
                    <a:pt x="909" y="2707"/>
                  </a:lnTo>
                  <a:lnTo>
                    <a:pt x="906" y="2663"/>
                  </a:lnTo>
                  <a:lnTo>
                    <a:pt x="896" y="2621"/>
                  </a:lnTo>
                  <a:lnTo>
                    <a:pt x="880" y="2581"/>
                  </a:lnTo>
                  <a:lnTo>
                    <a:pt x="860" y="2544"/>
                  </a:lnTo>
                  <a:lnTo>
                    <a:pt x="834" y="2510"/>
                  </a:lnTo>
                  <a:lnTo>
                    <a:pt x="804" y="2481"/>
                  </a:lnTo>
                  <a:lnTo>
                    <a:pt x="771" y="2455"/>
                  </a:lnTo>
                  <a:lnTo>
                    <a:pt x="734" y="2435"/>
                  </a:lnTo>
                  <a:lnTo>
                    <a:pt x="693" y="2419"/>
                  </a:lnTo>
                  <a:lnTo>
                    <a:pt x="650" y="2410"/>
                  </a:lnTo>
                  <a:lnTo>
                    <a:pt x="606" y="2407"/>
                  </a:lnTo>
                  <a:close/>
                  <a:moveTo>
                    <a:pt x="2120" y="677"/>
                  </a:moveTo>
                  <a:lnTo>
                    <a:pt x="2026" y="681"/>
                  </a:lnTo>
                  <a:lnTo>
                    <a:pt x="1934" y="689"/>
                  </a:lnTo>
                  <a:lnTo>
                    <a:pt x="1843" y="703"/>
                  </a:lnTo>
                  <a:lnTo>
                    <a:pt x="1754" y="724"/>
                  </a:lnTo>
                  <a:lnTo>
                    <a:pt x="1667" y="750"/>
                  </a:lnTo>
                  <a:lnTo>
                    <a:pt x="1583" y="780"/>
                  </a:lnTo>
                  <a:lnTo>
                    <a:pt x="1501" y="817"/>
                  </a:lnTo>
                  <a:lnTo>
                    <a:pt x="1422" y="857"/>
                  </a:lnTo>
                  <a:lnTo>
                    <a:pt x="1346" y="903"/>
                  </a:lnTo>
                  <a:lnTo>
                    <a:pt x="1273" y="952"/>
                  </a:lnTo>
                  <a:lnTo>
                    <a:pt x="1204" y="1006"/>
                  </a:lnTo>
                  <a:lnTo>
                    <a:pt x="1138" y="1064"/>
                  </a:lnTo>
                  <a:lnTo>
                    <a:pt x="1075" y="1127"/>
                  </a:lnTo>
                  <a:lnTo>
                    <a:pt x="1017" y="1192"/>
                  </a:lnTo>
                  <a:lnTo>
                    <a:pt x="962" y="1261"/>
                  </a:lnTo>
                  <a:lnTo>
                    <a:pt x="912" y="1334"/>
                  </a:lnTo>
                  <a:lnTo>
                    <a:pt x="866" y="1410"/>
                  </a:lnTo>
                  <a:lnTo>
                    <a:pt x="825" y="1488"/>
                  </a:lnTo>
                  <a:lnTo>
                    <a:pt x="789" y="1569"/>
                  </a:lnTo>
                  <a:lnTo>
                    <a:pt x="758" y="1653"/>
                  </a:lnTo>
                  <a:lnTo>
                    <a:pt x="732" y="1738"/>
                  </a:lnTo>
                  <a:lnTo>
                    <a:pt x="872" y="1763"/>
                  </a:lnTo>
                  <a:lnTo>
                    <a:pt x="892" y="1769"/>
                  </a:lnTo>
                  <a:lnTo>
                    <a:pt x="910" y="1781"/>
                  </a:lnTo>
                  <a:lnTo>
                    <a:pt x="922" y="1796"/>
                  </a:lnTo>
                  <a:lnTo>
                    <a:pt x="932" y="1815"/>
                  </a:lnTo>
                  <a:lnTo>
                    <a:pt x="935" y="1832"/>
                  </a:lnTo>
                  <a:lnTo>
                    <a:pt x="934" y="1848"/>
                  </a:lnTo>
                  <a:lnTo>
                    <a:pt x="930" y="1865"/>
                  </a:lnTo>
                  <a:lnTo>
                    <a:pt x="921" y="1880"/>
                  </a:lnTo>
                  <a:lnTo>
                    <a:pt x="911" y="1892"/>
                  </a:lnTo>
                  <a:lnTo>
                    <a:pt x="682" y="2105"/>
                  </a:lnTo>
                  <a:lnTo>
                    <a:pt x="682" y="2105"/>
                  </a:lnTo>
                  <a:lnTo>
                    <a:pt x="682" y="2107"/>
                  </a:lnTo>
                  <a:lnTo>
                    <a:pt x="680" y="2109"/>
                  </a:lnTo>
                  <a:lnTo>
                    <a:pt x="680" y="2111"/>
                  </a:lnTo>
                  <a:lnTo>
                    <a:pt x="738" y="2121"/>
                  </a:lnTo>
                  <a:lnTo>
                    <a:pt x="795" y="2137"/>
                  </a:lnTo>
                  <a:lnTo>
                    <a:pt x="848" y="2156"/>
                  </a:lnTo>
                  <a:lnTo>
                    <a:pt x="898" y="2181"/>
                  </a:lnTo>
                  <a:lnTo>
                    <a:pt x="946" y="2210"/>
                  </a:lnTo>
                  <a:lnTo>
                    <a:pt x="991" y="2245"/>
                  </a:lnTo>
                  <a:lnTo>
                    <a:pt x="1033" y="2282"/>
                  </a:lnTo>
                  <a:lnTo>
                    <a:pt x="1071" y="2324"/>
                  </a:lnTo>
                  <a:lnTo>
                    <a:pt x="1106" y="2368"/>
                  </a:lnTo>
                  <a:lnTo>
                    <a:pt x="1135" y="2416"/>
                  </a:lnTo>
                  <a:lnTo>
                    <a:pt x="1160" y="2466"/>
                  </a:lnTo>
                  <a:lnTo>
                    <a:pt x="1181" y="2519"/>
                  </a:lnTo>
                  <a:lnTo>
                    <a:pt x="1197" y="2575"/>
                  </a:lnTo>
                  <a:lnTo>
                    <a:pt x="1206" y="2633"/>
                  </a:lnTo>
                  <a:lnTo>
                    <a:pt x="1742" y="2633"/>
                  </a:lnTo>
                  <a:lnTo>
                    <a:pt x="1742" y="2482"/>
                  </a:lnTo>
                  <a:lnTo>
                    <a:pt x="1744" y="2461"/>
                  </a:lnTo>
                  <a:lnTo>
                    <a:pt x="1753" y="2442"/>
                  </a:lnTo>
                  <a:lnTo>
                    <a:pt x="1766" y="2427"/>
                  </a:lnTo>
                  <a:lnTo>
                    <a:pt x="1784" y="2414"/>
                  </a:lnTo>
                  <a:lnTo>
                    <a:pt x="1804" y="2408"/>
                  </a:lnTo>
                  <a:lnTo>
                    <a:pt x="1824" y="2407"/>
                  </a:lnTo>
                  <a:lnTo>
                    <a:pt x="1844" y="2411"/>
                  </a:lnTo>
                  <a:lnTo>
                    <a:pt x="1863" y="2421"/>
                  </a:lnTo>
                  <a:lnTo>
                    <a:pt x="2127" y="2619"/>
                  </a:lnTo>
                  <a:lnTo>
                    <a:pt x="2140" y="2559"/>
                  </a:lnTo>
                  <a:lnTo>
                    <a:pt x="2158" y="2501"/>
                  </a:lnTo>
                  <a:lnTo>
                    <a:pt x="2181" y="2445"/>
                  </a:lnTo>
                  <a:lnTo>
                    <a:pt x="2210" y="2393"/>
                  </a:lnTo>
                  <a:lnTo>
                    <a:pt x="2244" y="2345"/>
                  </a:lnTo>
                  <a:lnTo>
                    <a:pt x="2282" y="2299"/>
                  </a:lnTo>
                  <a:lnTo>
                    <a:pt x="2324" y="2258"/>
                  </a:lnTo>
                  <a:lnTo>
                    <a:pt x="2371" y="2221"/>
                  </a:lnTo>
                  <a:lnTo>
                    <a:pt x="2421" y="2189"/>
                  </a:lnTo>
                  <a:lnTo>
                    <a:pt x="2474" y="2160"/>
                  </a:lnTo>
                  <a:lnTo>
                    <a:pt x="2530" y="2139"/>
                  </a:lnTo>
                  <a:lnTo>
                    <a:pt x="2589" y="2122"/>
                  </a:lnTo>
                  <a:lnTo>
                    <a:pt x="2650" y="2112"/>
                  </a:lnTo>
                  <a:lnTo>
                    <a:pt x="2650" y="1579"/>
                  </a:lnTo>
                  <a:lnTo>
                    <a:pt x="2498" y="1579"/>
                  </a:lnTo>
                  <a:lnTo>
                    <a:pt x="2481" y="1577"/>
                  </a:lnTo>
                  <a:lnTo>
                    <a:pt x="2466" y="1572"/>
                  </a:lnTo>
                  <a:lnTo>
                    <a:pt x="2452" y="1563"/>
                  </a:lnTo>
                  <a:lnTo>
                    <a:pt x="2440" y="1552"/>
                  </a:lnTo>
                  <a:lnTo>
                    <a:pt x="2431" y="1537"/>
                  </a:lnTo>
                  <a:lnTo>
                    <a:pt x="2425" y="1522"/>
                  </a:lnTo>
                  <a:lnTo>
                    <a:pt x="2423" y="1505"/>
                  </a:lnTo>
                  <a:lnTo>
                    <a:pt x="2425" y="1490"/>
                  </a:lnTo>
                  <a:lnTo>
                    <a:pt x="2429" y="1474"/>
                  </a:lnTo>
                  <a:lnTo>
                    <a:pt x="2438" y="1459"/>
                  </a:lnTo>
                  <a:lnTo>
                    <a:pt x="2631" y="1204"/>
                  </a:lnTo>
                  <a:lnTo>
                    <a:pt x="2272" y="1204"/>
                  </a:lnTo>
                  <a:lnTo>
                    <a:pt x="2240" y="1201"/>
                  </a:lnTo>
                  <a:lnTo>
                    <a:pt x="2212" y="1191"/>
                  </a:lnTo>
                  <a:lnTo>
                    <a:pt x="2187" y="1178"/>
                  </a:lnTo>
                  <a:lnTo>
                    <a:pt x="2164" y="1159"/>
                  </a:lnTo>
                  <a:lnTo>
                    <a:pt x="2146" y="1137"/>
                  </a:lnTo>
                  <a:lnTo>
                    <a:pt x="2132" y="1111"/>
                  </a:lnTo>
                  <a:lnTo>
                    <a:pt x="2123" y="1083"/>
                  </a:lnTo>
                  <a:lnTo>
                    <a:pt x="2120" y="1053"/>
                  </a:lnTo>
                  <a:lnTo>
                    <a:pt x="2120" y="677"/>
                  </a:lnTo>
                  <a:close/>
                  <a:moveTo>
                    <a:pt x="2423" y="301"/>
                  </a:moveTo>
                  <a:lnTo>
                    <a:pt x="2423" y="902"/>
                  </a:lnTo>
                  <a:lnTo>
                    <a:pt x="3029" y="902"/>
                  </a:lnTo>
                  <a:lnTo>
                    <a:pt x="3029" y="301"/>
                  </a:lnTo>
                  <a:lnTo>
                    <a:pt x="2423" y="301"/>
                  </a:lnTo>
                  <a:close/>
                  <a:moveTo>
                    <a:pt x="2272" y="0"/>
                  </a:moveTo>
                  <a:lnTo>
                    <a:pt x="3180" y="0"/>
                  </a:lnTo>
                  <a:lnTo>
                    <a:pt x="3210" y="3"/>
                  </a:lnTo>
                  <a:lnTo>
                    <a:pt x="3239" y="12"/>
                  </a:lnTo>
                  <a:lnTo>
                    <a:pt x="3264" y="26"/>
                  </a:lnTo>
                  <a:lnTo>
                    <a:pt x="3287" y="44"/>
                  </a:lnTo>
                  <a:lnTo>
                    <a:pt x="3305" y="67"/>
                  </a:lnTo>
                  <a:lnTo>
                    <a:pt x="3320" y="92"/>
                  </a:lnTo>
                  <a:lnTo>
                    <a:pt x="3328" y="120"/>
                  </a:lnTo>
                  <a:lnTo>
                    <a:pt x="3331" y="150"/>
                  </a:lnTo>
                  <a:lnTo>
                    <a:pt x="3331" y="1053"/>
                  </a:lnTo>
                  <a:lnTo>
                    <a:pt x="3328" y="1083"/>
                  </a:lnTo>
                  <a:lnTo>
                    <a:pt x="3320" y="1111"/>
                  </a:lnTo>
                  <a:lnTo>
                    <a:pt x="3305" y="1137"/>
                  </a:lnTo>
                  <a:lnTo>
                    <a:pt x="3287" y="1159"/>
                  </a:lnTo>
                  <a:lnTo>
                    <a:pt x="3264" y="1178"/>
                  </a:lnTo>
                  <a:lnTo>
                    <a:pt x="3239" y="1191"/>
                  </a:lnTo>
                  <a:lnTo>
                    <a:pt x="3210" y="1201"/>
                  </a:lnTo>
                  <a:lnTo>
                    <a:pt x="3180" y="1204"/>
                  </a:lnTo>
                  <a:lnTo>
                    <a:pt x="2820" y="1204"/>
                  </a:lnTo>
                  <a:lnTo>
                    <a:pt x="3013" y="1459"/>
                  </a:lnTo>
                  <a:lnTo>
                    <a:pt x="3022" y="1474"/>
                  </a:lnTo>
                  <a:lnTo>
                    <a:pt x="3027" y="1490"/>
                  </a:lnTo>
                  <a:lnTo>
                    <a:pt x="3029" y="1505"/>
                  </a:lnTo>
                  <a:lnTo>
                    <a:pt x="3026" y="1522"/>
                  </a:lnTo>
                  <a:lnTo>
                    <a:pt x="3020" y="1537"/>
                  </a:lnTo>
                  <a:lnTo>
                    <a:pt x="3011" y="1552"/>
                  </a:lnTo>
                  <a:lnTo>
                    <a:pt x="3000" y="1563"/>
                  </a:lnTo>
                  <a:lnTo>
                    <a:pt x="2985" y="1572"/>
                  </a:lnTo>
                  <a:lnTo>
                    <a:pt x="2969" y="1577"/>
                  </a:lnTo>
                  <a:lnTo>
                    <a:pt x="2952" y="1579"/>
                  </a:lnTo>
                  <a:lnTo>
                    <a:pt x="2802" y="1579"/>
                  </a:lnTo>
                  <a:lnTo>
                    <a:pt x="2802" y="2112"/>
                  </a:lnTo>
                  <a:lnTo>
                    <a:pt x="2860" y="2121"/>
                  </a:lnTo>
                  <a:lnTo>
                    <a:pt x="2917" y="2138"/>
                  </a:lnTo>
                  <a:lnTo>
                    <a:pt x="2971" y="2158"/>
                  </a:lnTo>
                  <a:lnTo>
                    <a:pt x="3023" y="2183"/>
                  </a:lnTo>
                  <a:lnTo>
                    <a:pt x="3072" y="2215"/>
                  </a:lnTo>
                  <a:lnTo>
                    <a:pt x="3117" y="2249"/>
                  </a:lnTo>
                  <a:lnTo>
                    <a:pt x="3159" y="2287"/>
                  </a:lnTo>
                  <a:lnTo>
                    <a:pt x="3196" y="2330"/>
                  </a:lnTo>
                  <a:lnTo>
                    <a:pt x="3231" y="2376"/>
                  </a:lnTo>
                  <a:lnTo>
                    <a:pt x="3260" y="2425"/>
                  </a:lnTo>
                  <a:lnTo>
                    <a:pt x="3285" y="2477"/>
                  </a:lnTo>
                  <a:lnTo>
                    <a:pt x="3305" y="2532"/>
                  </a:lnTo>
                  <a:lnTo>
                    <a:pt x="3320" y="2588"/>
                  </a:lnTo>
                  <a:lnTo>
                    <a:pt x="3328" y="2647"/>
                  </a:lnTo>
                  <a:lnTo>
                    <a:pt x="3331" y="2707"/>
                  </a:lnTo>
                  <a:lnTo>
                    <a:pt x="3328" y="2769"/>
                  </a:lnTo>
                  <a:lnTo>
                    <a:pt x="3319" y="2829"/>
                  </a:lnTo>
                  <a:lnTo>
                    <a:pt x="3304" y="2886"/>
                  </a:lnTo>
                  <a:lnTo>
                    <a:pt x="3283" y="2941"/>
                  </a:lnTo>
                  <a:lnTo>
                    <a:pt x="3258" y="2995"/>
                  </a:lnTo>
                  <a:lnTo>
                    <a:pt x="3228" y="3043"/>
                  </a:lnTo>
                  <a:lnTo>
                    <a:pt x="3193" y="3090"/>
                  </a:lnTo>
                  <a:lnTo>
                    <a:pt x="3153" y="3133"/>
                  </a:lnTo>
                  <a:lnTo>
                    <a:pt x="3110" y="3171"/>
                  </a:lnTo>
                  <a:lnTo>
                    <a:pt x="3064" y="3207"/>
                  </a:lnTo>
                  <a:lnTo>
                    <a:pt x="3014" y="3237"/>
                  </a:lnTo>
                  <a:lnTo>
                    <a:pt x="2961" y="3262"/>
                  </a:lnTo>
                  <a:lnTo>
                    <a:pt x="2905" y="3283"/>
                  </a:lnTo>
                  <a:lnTo>
                    <a:pt x="2848" y="3297"/>
                  </a:lnTo>
                  <a:lnTo>
                    <a:pt x="2787" y="3307"/>
                  </a:lnTo>
                  <a:lnTo>
                    <a:pt x="2725" y="3310"/>
                  </a:lnTo>
                  <a:lnTo>
                    <a:pt x="2666" y="3307"/>
                  </a:lnTo>
                  <a:lnTo>
                    <a:pt x="2607" y="3297"/>
                  </a:lnTo>
                  <a:lnTo>
                    <a:pt x="2550" y="3284"/>
                  </a:lnTo>
                  <a:lnTo>
                    <a:pt x="2497" y="3265"/>
                  </a:lnTo>
                  <a:lnTo>
                    <a:pt x="2446" y="3241"/>
                  </a:lnTo>
                  <a:lnTo>
                    <a:pt x="2396" y="3212"/>
                  </a:lnTo>
                  <a:lnTo>
                    <a:pt x="2350" y="3180"/>
                  </a:lnTo>
                  <a:lnTo>
                    <a:pt x="2309" y="3142"/>
                  </a:lnTo>
                  <a:lnTo>
                    <a:pt x="2269" y="3102"/>
                  </a:lnTo>
                  <a:lnTo>
                    <a:pt x="2234" y="3058"/>
                  </a:lnTo>
                  <a:lnTo>
                    <a:pt x="2204" y="3011"/>
                  </a:lnTo>
                  <a:lnTo>
                    <a:pt x="2178" y="2960"/>
                  </a:lnTo>
                  <a:lnTo>
                    <a:pt x="2156" y="2908"/>
                  </a:lnTo>
                  <a:lnTo>
                    <a:pt x="2139" y="2853"/>
                  </a:lnTo>
                  <a:lnTo>
                    <a:pt x="2127" y="2796"/>
                  </a:lnTo>
                  <a:lnTo>
                    <a:pt x="1863" y="2993"/>
                  </a:lnTo>
                  <a:lnTo>
                    <a:pt x="1844" y="3003"/>
                  </a:lnTo>
                  <a:lnTo>
                    <a:pt x="1824" y="3008"/>
                  </a:lnTo>
                  <a:lnTo>
                    <a:pt x="1804" y="3007"/>
                  </a:lnTo>
                  <a:lnTo>
                    <a:pt x="1784" y="3001"/>
                  </a:lnTo>
                  <a:lnTo>
                    <a:pt x="1766" y="2988"/>
                  </a:lnTo>
                  <a:lnTo>
                    <a:pt x="1753" y="2973"/>
                  </a:lnTo>
                  <a:lnTo>
                    <a:pt x="1744" y="2954"/>
                  </a:lnTo>
                  <a:lnTo>
                    <a:pt x="1742" y="2933"/>
                  </a:lnTo>
                  <a:lnTo>
                    <a:pt x="1742" y="2782"/>
                  </a:lnTo>
                  <a:lnTo>
                    <a:pt x="1206" y="2782"/>
                  </a:lnTo>
                  <a:lnTo>
                    <a:pt x="1196" y="2841"/>
                  </a:lnTo>
                  <a:lnTo>
                    <a:pt x="1180" y="2897"/>
                  </a:lnTo>
                  <a:lnTo>
                    <a:pt x="1159" y="2951"/>
                  </a:lnTo>
                  <a:lnTo>
                    <a:pt x="1133" y="3003"/>
                  </a:lnTo>
                  <a:lnTo>
                    <a:pt x="1102" y="3051"/>
                  </a:lnTo>
                  <a:lnTo>
                    <a:pt x="1068" y="3095"/>
                  </a:lnTo>
                  <a:lnTo>
                    <a:pt x="1028" y="3138"/>
                  </a:lnTo>
                  <a:lnTo>
                    <a:pt x="986" y="3175"/>
                  </a:lnTo>
                  <a:lnTo>
                    <a:pt x="940" y="3209"/>
                  </a:lnTo>
                  <a:lnTo>
                    <a:pt x="890" y="3239"/>
                  </a:lnTo>
                  <a:lnTo>
                    <a:pt x="838" y="3263"/>
                  </a:lnTo>
                  <a:lnTo>
                    <a:pt x="783" y="3283"/>
                  </a:lnTo>
                  <a:lnTo>
                    <a:pt x="726" y="3297"/>
                  </a:lnTo>
                  <a:lnTo>
                    <a:pt x="667" y="3307"/>
                  </a:lnTo>
                  <a:lnTo>
                    <a:pt x="606" y="3310"/>
                  </a:lnTo>
                  <a:lnTo>
                    <a:pt x="544" y="3307"/>
                  </a:lnTo>
                  <a:lnTo>
                    <a:pt x="484" y="3297"/>
                  </a:lnTo>
                  <a:lnTo>
                    <a:pt x="426" y="3283"/>
                  </a:lnTo>
                  <a:lnTo>
                    <a:pt x="371" y="3262"/>
                  </a:lnTo>
                  <a:lnTo>
                    <a:pt x="317" y="3237"/>
                  </a:lnTo>
                  <a:lnTo>
                    <a:pt x="268" y="3207"/>
                  </a:lnTo>
                  <a:lnTo>
                    <a:pt x="221" y="3171"/>
                  </a:lnTo>
                  <a:lnTo>
                    <a:pt x="178" y="3133"/>
                  </a:lnTo>
                  <a:lnTo>
                    <a:pt x="139" y="3090"/>
                  </a:lnTo>
                  <a:lnTo>
                    <a:pt x="104" y="3043"/>
                  </a:lnTo>
                  <a:lnTo>
                    <a:pt x="73" y="2995"/>
                  </a:lnTo>
                  <a:lnTo>
                    <a:pt x="48" y="2941"/>
                  </a:lnTo>
                  <a:lnTo>
                    <a:pt x="27" y="2886"/>
                  </a:lnTo>
                  <a:lnTo>
                    <a:pt x="13" y="2829"/>
                  </a:lnTo>
                  <a:lnTo>
                    <a:pt x="3" y="2769"/>
                  </a:lnTo>
                  <a:lnTo>
                    <a:pt x="0" y="2707"/>
                  </a:lnTo>
                  <a:lnTo>
                    <a:pt x="3" y="2644"/>
                  </a:lnTo>
                  <a:lnTo>
                    <a:pt x="14" y="2583"/>
                  </a:lnTo>
                  <a:lnTo>
                    <a:pt x="29" y="2524"/>
                  </a:lnTo>
                  <a:lnTo>
                    <a:pt x="50" y="2467"/>
                  </a:lnTo>
                  <a:lnTo>
                    <a:pt x="77" y="2414"/>
                  </a:lnTo>
                  <a:lnTo>
                    <a:pt x="110" y="2363"/>
                  </a:lnTo>
                  <a:lnTo>
                    <a:pt x="147" y="2316"/>
                  </a:lnTo>
                  <a:lnTo>
                    <a:pt x="187" y="2274"/>
                  </a:lnTo>
                  <a:lnTo>
                    <a:pt x="232" y="2234"/>
                  </a:lnTo>
                  <a:lnTo>
                    <a:pt x="282" y="2200"/>
                  </a:lnTo>
                  <a:lnTo>
                    <a:pt x="334" y="2171"/>
                  </a:lnTo>
                  <a:lnTo>
                    <a:pt x="389" y="2146"/>
                  </a:lnTo>
                  <a:lnTo>
                    <a:pt x="447" y="2127"/>
                  </a:lnTo>
                  <a:lnTo>
                    <a:pt x="508" y="2115"/>
                  </a:lnTo>
                  <a:lnTo>
                    <a:pt x="344" y="1793"/>
                  </a:lnTo>
                  <a:lnTo>
                    <a:pt x="337" y="1773"/>
                  </a:lnTo>
                  <a:lnTo>
                    <a:pt x="336" y="1753"/>
                  </a:lnTo>
                  <a:lnTo>
                    <a:pt x="341" y="1732"/>
                  </a:lnTo>
                  <a:lnTo>
                    <a:pt x="351" y="1714"/>
                  </a:lnTo>
                  <a:lnTo>
                    <a:pt x="362" y="1702"/>
                  </a:lnTo>
                  <a:lnTo>
                    <a:pt x="376" y="1692"/>
                  </a:lnTo>
                  <a:lnTo>
                    <a:pt x="392" y="1686"/>
                  </a:lnTo>
                  <a:lnTo>
                    <a:pt x="408" y="1684"/>
                  </a:lnTo>
                  <a:lnTo>
                    <a:pt x="425" y="1684"/>
                  </a:lnTo>
                  <a:lnTo>
                    <a:pt x="582" y="1712"/>
                  </a:lnTo>
                  <a:lnTo>
                    <a:pt x="609" y="1621"/>
                  </a:lnTo>
                  <a:lnTo>
                    <a:pt x="642" y="1531"/>
                  </a:lnTo>
                  <a:lnTo>
                    <a:pt x="678" y="1444"/>
                  </a:lnTo>
                  <a:lnTo>
                    <a:pt x="720" y="1361"/>
                  </a:lnTo>
                  <a:lnTo>
                    <a:pt x="767" y="1280"/>
                  </a:lnTo>
                  <a:lnTo>
                    <a:pt x="820" y="1202"/>
                  </a:lnTo>
                  <a:lnTo>
                    <a:pt x="875" y="1127"/>
                  </a:lnTo>
                  <a:lnTo>
                    <a:pt x="936" y="1055"/>
                  </a:lnTo>
                  <a:lnTo>
                    <a:pt x="1000" y="987"/>
                  </a:lnTo>
                  <a:lnTo>
                    <a:pt x="1068" y="924"/>
                  </a:lnTo>
                  <a:lnTo>
                    <a:pt x="1140" y="864"/>
                  </a:lnTo>
                  <a:lnTo>
                    <a:pt x="1215" y="808"/>
                  </a:lnTo>
                  <a:lnTo>
                    <a:pt x="1294" y="757"/>
                  </a:lnTo>
                  <a:lnTo>
                    <a:pt x="1376" y="711"/>
                  </a:lnTo>
                  <a:lnTo>
                    <a:pt x="1460" y="669"/>
                  </a:lnTo>
                  <a:lnTo>
                    <a:pt x="1547" y="633"/>
                  </a:lnTo>
                  <a:lnTo>
                    <a:pt x="1637" y="600"/>
                  </a:lnTo>
                  <a:lnTo>
                    <a:pt x="1731" y="574"/>
                  </a:lnTo>
                  <a:lnTo>
                    <a:pt x="1825" y="554"/>
                  </a:lnTo>
                  <a:lnTo>
                    <a:pt x="1921" y="539"/>
                  </a:lnTo>
                  <a:lnTo>
                    <a:pt x="2020" y="530"/>
                  </a:lnTo>
                  <a:lnTo>
                    <a:pt x="2120" y="527"/>
                  </a:lnTo>
                  <a:lnTo>
                    <a:pt x="2120" y="150"/>
                  </a:lnTo>
                  <a:lnTo>
                    <a:pt x="2123" y="120"/>
                  </a:lnTo>
                  <a:lnTo>
                    <a:pt x="2132" y="92"/>
                  </a:lnTo>
                  <a:lnTo>
                    <a:pt x="2146" y="67"/>
                  </a:lnTo>
                  <a:lnTo>
                    <a:pt x="2164" y="44"/>
                  </a:lnTo>
                  <a:lnTo>
                    <a:pt x="2187" y="26"/>
                  </a:lnTo>
                  <a:lnTo>
                    <a:pt x="2212" y="12"/>
                  </a:lnTo>
                  <a:lnTo>
                    <a:pt x="2240" y="3"/>
                  </a:lnTo>
                  <a:lnTo>
                    <a:pt x="2272" y="0"/>
                  </a:lnTo>
                  <a:close/>
                </a:path>
              </a:pathLst>
            </a:custGeom>
            <a:solidFill>
              <a:schemeClr val="bg1"/>
            </a:solidFill>
            <a:ln w="0">
              <a:noFill/>
              <a:prstDash val="solid"/>
              <a:round/>
              <a:headEnd/>
              <a:tailEnd/>
            </a:ln>
          </p:spPr>
          <p:txBody>
            <a:bodyPr vert="horz" wrap="square" lIns="68562" tIns="34281" rIns="68562" bIns="34281" numCol="1" anchor="t" anchorCtr="0" compatLnSpc="1">
              <a:prstTxWarp prst="textNoShape">
                <a:avLst/>
              </a:prstTxWarp>
            </a:bodyPr>
            <a:lstStyle/>
            <a:p>
              <a:pPr defTabSz="685595"/>
              <a:endParaRPr lang="en-US" sz="1349">
                <a:solidFill>
                  <a:prstClr val="black"/>
                </a:solidFill>
              </a:endParaRPr>
            </a:p>
          </p:txBody>
        </p:sp>
        <p:grpSp>
          <p:nvGrpSpPr>
            <p:cNvPr id="592" name="Group 591">
              <a:extLst>
                <a:ext uri="{FF2B5EF4-FFF2-40B4-BE49-F238E27FC236}">
                  <a16:creationId xmlns:a16="http://schemas.microsoft.com/office/drawing/2014/main" id="{3DFF24CA-A6C5-FAEB-1C24-5C96A27C62EB}"/>
                </a:ext>
              </a:extLst>
            </p:cNvPr>
            <p:cNvGrpSpPr/>
            <p:nvPr/>
          </p:nvGrpSpPr>
          <p:grpSpPr>
            <a:xfrm>
              <a:off x="3058556" y="3521837"/>
              <a:ext cx="390748" cy="803007"/>
              <a:chOff x="2554511" y="5341256"/>
              <a:chExt cx="769259" cy="1516744"/>
            </a:xfrm>
            <a:solidFill>
              <a:schemeClr val="accent1">
                <a:lumMod val="75000"/>
              </a:schemeClr>
            </a:solidFill>
          </p:grpSpPr>
          <p:sp>
            <p:nvSpPr>
              <p:cNvPr id="593" name="Right Triangle 592">
                <a:extLst>
                  <a:ext uri="{FF2B5EF4-FFF2-40B4-BE49-F238E27FC236}">
                    <a16:creationId xmlns:a16="http://schemas.microsoft.com/office/drawing/2014/main" id="{285F31EC-7F5B-3A04-1429-CA02B5791084}"/>
                  </a:ext>
                </a:extLst>
              </p:cNvPr>
              <p:cNvSpPr/>
              <p:nvPr/>
            </p:nvSpPr>
            <p:spPr>
              <a:xfrm flipH="1">
                <a:off x="2554511" y="5341256"/>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94" name="Rectangle 593">
                <a:extLst>
                  <a:ext uri="{FF2B5EF4-FFF2-40B4-BE49-F238E27FC236}">
                    <a16:creationId xmlns:a16="http://schemas.microsoft.com/office/drawing/2014/main" id="{2786F693-06EE-FDDD-CA11-32FD29D603DB}"/>
                  </a:ext>
                </a:extLst>
              </p:cNvPr>
              <p:cNvSpPr/>
              <p:nvPr/>
            </p:nvSpPr>
            <p:spPr>
              <a:xfrm>
                <a:off x="2554512" y="6110513"/>
                <a:ext cx="769257" cy="74748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grpSp>
        <p:grpSp>
          <p:nvGrpSpPr>
            <p:cNvPr id="595" name="Group 594">
              <a:extLst>
                <a:ext uri="{FF2B5EF4-FFF2-40B4-BE49-F238E27FC236}">
                  <a16:creationId xmlns:a16="http://schemas.microsoft.com/office/drawing/2014/main" id="{1FB03E7E-4A1A-1928-5ED8-0B290FD6399C}"/>
                </a:ext>
              </a:extLst>
            </p:cNvPr>
            <p:cNvGrpSpPr/>
            <p:nvPr/>
          </p:nvGrpSpPr>
          <p:grpSpPr>
            <a:xfrm>
              <a:off x="4230800" y="2300035"/>
              <a:ext cx="390748" cy="1221801"/>
              <a:chOff x="4862285" y="3033479"/>
              <a:chExt cx="769259" cy="2307774"/>
            </a:xfrm>
            <a:solidFill>
              <a:schemeClr val="accent2">
                <a:lumMod val="75000"/>
              </a:schemeClr>
            </a:solidFill>
          </p:grpSpPr>
          <p:sp>
            <p:nvSpPr>
              <p:cNvPr id="596" name="Rectangle 595">
                <a:extLst>
                  <a:ext uri="{FF2B5EF4-FFF2-40B4-BE49-F238E27FC236}">
                    <a16:creationId xmlns:a16="http://schemas.microsoft.com/office/drawing/2014/main" id="{86458293-1AED-D325-1C07-79AF7B52D6D3}"/>
                  </a:ext>
                </a:extLst>
              </p:cNvPr>
              <p:cNvSpPr/>
              <p:nvPr/>
            </p:nvSpPr>
            <p:spPr>
              <a:xfrm>
                <a:off x="4862287" y="3802738"/>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597" name="Right Triangle 596">
                <a:extLst>
                  <a:ext uri="{FF2B5EF4-FFF2-40B4-BE49-F238E27FC236}">
                    <a16:creationId xmlns:a16="http://schemas.microsoft.com/office/drawing/2014/main" id="{7EBDC007-E1FE-0133-6022-032BDEE2F588}"/>
                  </a:ext>
                </a:extLst>
              </p:cNvPr>
              <p:cNvSpPr/>
              <p:nvPr/>
            </p:nvSpPr>
            <p:spPr>
              <a:xfrm flipH="1">
                <a:off x="4862285" y="3033479"/>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grpSp>
        <p:grpSp>
          <p:nvGrpSpPr>
            <p:cNvPr id="598" name="Group 597">
              <a:extLst>
                <a:ext uri="{FF2B5EF4-FFF2-40B4-BE49-F238E27FC236}">
                  <a16:creationId xmlns:a16="http://schemas.microsoft.com/office/drawing/2014/main" id="{C3BFDC2A-C2AA-B168-D772-3CBB891FDFBB}"/>
                </a:ext>
              </a:extLst>
            </p:cNvPr>
            <p:cNvGrpSpPr/>
            <p:nvPr/>
          </p:nvGrpSpPr>
          <p:grpSpPr>
            <a:xfrm>
              <a:off x="5403044" y="1078231"/>
              <a:ext cx="390748" cy="1221802"/>
              <a:chOff x="7170059" y="725701"/>
              <a:chExt cx="769259" cy="2307775"/>
            </a:xfrm>
            <a:solidFill>
              <a:schemeClr val="accent4">
                <a:lumMod val="75000"/>
              </a:schemeClr>
            </a:solidFill>
          </p:grpSpPr>
          <p:sp>
            <p:nvSpPr>
              <p:cNvPr id="599" name="Rectangle 598">
                <a:extLst>
                  <a:ext uri="{FF2B5EF4-FFF2-40B4-BE49-F238E27FC236}">
                    <a16:creationId xmlns:a16="http://schemas.microsoft.com/office/drawing/2014/main" id="{7B91A811-8474-80D9-EA31-6DE03CF0C37E}"/>
                  </a:ext>
                </a:extLst>
              </p:cNvPr>
              <p:cNvSpPr/>
              <p:nvPr/>
            </p:nvSpPr>
            <p:spPr>
              <a:xfrm>
                <a:off x="7170061" y="149496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600" name="Right Triangle 599">
                <a:extLst>
                  <a:ext uri="{FF2B5EF4-FFF2-40B4-BE49-F238E27FC236}">
                    <a16:creationId xmlns:a16="http://schemas.microsoft.com/office/drawing/2014/main" id="{8E28088B-115B-1EB2-5B73-C192440203A8}"/>
                  </a:ext>
                </a:extLst>
              </p:cNvPr>
              <p:cNvSpPr/>
              <p:nvPr/>
            </p:nvSpPr>
            <p:spPr>
              <a:xfrm flipH="1">
                <a:off x="7170059" y="725701"/>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grpSp>
        <p:cxnSp>
          <p:nvCxnSpPr>
            <p:cNvPr id="601" name="Elbow Connector 77">
              <a:extLst>
                <a:ext uri="{FF2B5EF4-FFF2-40B4-BE49-F238E27FC236}">
                  <a16:creationId xmlns:a16="http://schemas.microsoft.com/office/drawing/2014/main" id="{0C65DA2F-6145-5D65-6831-6DA82C6B62B8}"/>
                </a:ext>
              </a:extLst>
            </p:cNvPr>
            <p:cNvCxnSpPr>
              <a:cxnSpLocks/>
              <a:stCxn id="574" idx="0"/>
              <a:endCxn id="575" idx="2"/>
            </p:cNvCxnSpPr>
            <p:nvPr/>
          </p:nvCxnSpPr>
          <p:spPr>
            <a:xfrm rot="5400000" flipH="1" flipV="1">
              <a:off x="1935433" y="2199357"/>
              <a:ext cx="912441" cy="575802"/>
            </a:xfrm>
            <a:prstGeom prst="bentConnector3">
              <a:avLst/>
            </a:prstGeom>
            <a:ln>
              <a:solidFill>
                <a:schemeClr val="bg1">
                  <a:lumMod val="6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602" name="Elbow Connector 79">
              <a:extLst>
                <a:ext uri="{FF2B5EF4-FFF2-40B4-BE49-F238E27FC236}">
                  <a16:creationId xmlns:a16="http://schemas.microsoft.com/office/drawing/2014/main" id="{B0416D0F-8E03-1E72-B9C1-C0EBEEA2AE49}"/>
                </a:ext>
              </a:extLst>
            </p:cNvPr>
            <p:cNvCxnSpPr>
              <a:cxnSpLocks/>
              <a:stCxn id="577" idx="2"/>
              <a:endCxn id="576" idx="0"/>
            </p:cNvCxnSpPr>
            <p:nvPr/>
          </p:nvCxnSpPr>
          <p:spPr>
            <a:xfrm rot="5400000">
              <a:off x="6984613" y="2129707"/>
              <a:ext cx="867444" cy="760099"/>
            </a:xfrm>
            <a:prstGeom prst="bentConnector3">
              <a:avLst/>
            </a:prstGeom>
            <a:ln>
              <a:solidFill>
                <a:schemeClr val="bg1">
                  <a:lumMod val="6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2" name="Rounded Rectangle 36">
              <a:extLst>
                <a:ext uri="{FF2B5EF4-FFF2-40B4-BE49-F238E27FC236}">
                  <a16:creationId xmlns:a16="http://schemas.microsoft.com/office/drawing/2014/main" id="{5B28DC02-35A7-E4B0-D649-2268CEC3C679}"/>
                </a:ext>
              </a:extLst>
            </p:cNvPr>
            <p:cNvSpPr/>
            <p:nvPr/>
          </p:nvSpPr>
          <p:spPr>
            <a:xfrm>
              <a:off x="3523735" y="3983394"/>
              <a:ext cx="557369" cy="580932"/>
            </a:xfrm>
            <a:prstGeom prst="roundRect">
              <a:avLst/>
            </a:prstGeom>
            <a:solidFill>
              <a:schemeClr val="accent2"/>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8" name="Rectangle 7">
              <a:extLst>
                <a:ext uri="{FF2B5EF4-FFF2-40B4-BE49-F238E27FC236}">
                  <a16:creationId xmlns:a16="http://schemas.microsoft.com/office/drawing/2014/main" id="{EB143253-1158-25B7-A052-4C5D8BAC470B}"/>
                </a:ext>
              </a:extLst>
            </p:cNvPr>
            <p:cNvSpPr/>
            <p:nvPr/>
          </p:nvSpPr>
          <p:spPr>
            <a:xfrm>
              <a:off x="4170473" y="4147385"/>
              <a:ext cx="4137606" cy="312408"/>
            </a:xfrm>
            <a:prstGeom prst="rect">
              <a:avLst/>
            </a:prstGeom>
          </p:spPr>
          <p:txBody>
            <a:bodyPr wrap="square">
              <a:spAutoFit/>
            </a:bodyPr>
            <a:lstStyle/>
            <a:p>
              <a:pPr defTabSz="685595"/>
              <a:r>
                <a:rPr lang="en-US" sz="1600" dirty="0"/>
                <a:t>Define the problem and the overall goal</a:t>
              </a:r>
              <a:endParaRPr lang="en-US" sz="1349" dirty="0">
                <a:solidFill>
                  <a:prstClr val="black">
                    <a:lumMod val="75000"/>
                    <a:lumOff val="25000"/>
                  </a:prstClr>
                </a:solidFill>
                <a:latin typeface="Arial" panose="020B0604020202020204" pitchFamily="34" charset="0"/>
                <a:cs typeface="Arial" panose="020B0604020202020204" pitchFamily="34" charset="0"/>
              </a:endParaRPr>
            </a:p>
          </p:txBody>
        </p:sp>
        <p:cxnSp>
          <p:nvCxnSpPr>
            <p:cNvPr id="9" name="Elbow Connector 79">
              <a:extLst>
                <a:ext uri="{FF2B5EF4-FFF2-40B4-BE49-F238E27FC236}">
                  <a16:creationId xmlns:a16="http://schemas.microsoft.com/office/drawing/2014/main" id="{49E26D9F-9577-6BC6-5095-B95D7EC5C95C}"/>
                </a:ext>
              </a:extLst>
            </p:cNvPr>
            <p:cNvCxnSpPr>
              <a:cxnSpLocks/>
              <a:stCxn id="576" idx="2"/>
              <a:endCxn id="8" idx="0"/>
            </p:cNvCxnSpPr>
            <p:nvPr/>
          </p:nvCxnSpPr>
          <p:spPr>
            <a:xfrm rot="5400000">
              <a:off x="6298438" y="3407537"/>
              <a:ext cx="680687" cy="799009"/>
            </a:xfrm>
            <a:prstGeom prst="bentConnector3">
              <a:avLst>
                <a:gd name="adj1" fmla="val 50000"/>
              </a:avLst>
            </a:prstGeom>
            <a:ln>
              <a:solidFill>
                <a:schemeClr val="bg1">
                  <a:lumMod val="6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9" name="Rounded Rectangle 37">
              <a:extLst>
                <a:ext uri="{FF2B5EF4-FFF2-40B4-BE49-F238E27FC236}">
                  <a16:creationId xmlns:a16="http://schemas.microsoft.com/office/drawing/2014/main" id="{73FE23EF-921E-D1C6-0A44-A24B63E1BBA5}"/>
                </a:ext>
              </a:extLst>
            </p:cNvPr>
            <p:cNvSpPr/>
            <p:nvPr/>
          </p:nvSpPr>
          <p:spPr>
            <a:xfrm>
              <a:off x="5905855" y="418029"/>
              <a:ext cx="557369" cy="580932"/>
            </a:xfrm>
            <a:prstGeom prst="roundRect">
              <a:avLst/>
            </a:prstGeom>
            <a:solidFill>
              <a:schemeClr val="accent5"/>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endParaRPr lang="en-US" sz="1349">
                <a:solidFill>
                  <a:prstClr val="white"/>
                </a:solidFill>
              </a:endParaRPr>
            </a:p>
          </p:txBody>
        </p:sp>
        <p:sp>
          <p:nvSpPr>
            <p:cNvPr id="23" name="Rectangle 22">
              <a:extLst>
                <a:ext uri="{FF2B5EF4-FFF2-40B4-BE49-F238E27FC236}">
                  <a16:creationId xmlns:a16="http://schemas.microsoft.com/office/drawing/2014/main" id="{A4290C01-72E2-D69F-DE60-45E410ED1BF7}"/>
                </a:ext>
              </a:extLst>
            </p:cNvPr>
            <p:cNvSpPr/>
            <p:nvPr/>
          </p:nvSpPr>
          <p:spPr>
            <a:xfrm>
              <a:off x="3909015" y="361335"/>
              <a:ext cx="1847776" cy="724218"/>
            </a:xfrm>
            <a:prstGeom prst="rect">
              <a:avLst/>
            </a:prstGeom>
          </p:spPr>
          <p:txBody>
            <a:bodyPr wrap="square">
              <a:spAutoFit/>
            </a:bodyPr>
            <a:lstStyle/>
            <a:p>
              <a:pPr algn="r" defTabSz="685595"/>
              <a:r>
                <a:rPr lang="en-US" sz="1500" dirty="0"/>
                <a:t>Synthesize the Results and Make the Final Decision</a:t>
              </a:r>
              <a:endParaRPr lang="en-US" sz="1500" dirty="0">
                <a:solidFill>
                  <a:prstClr val="black">
                    <a:lumMod val="75000"/>
                    <a:lumOff val="25000"/>
                  </a:prstClr>
                </a:solidFill>
                <a:latin typeface="Arial" panose="020B0604020202020204" pitchFamily="34" charset="0"/>
                <a:cs typeface="Arial" panose="020B0604020202020204" pitchFamily="34" charset="0"/>
              </a:endParaRPr>
            </a:p>
          </p:txBody>
        </p:sp>
        <p:grpSp>
          <p:nvGrpSpPr>
            <p:cNvPr id="35" name="Google Shape;9765;p86">
              <a:extLst>
                <a:ext uri="{FF2B5EF4-FFF2-40B4-BE49-F238E27FC236}">
                  <a16:creationId xmlns:a16="http://schemas.microsoft.com/office/drawing/2014/main" id="{CC2C56D9-0407-243E-2126-F15216AAB76A}"/>
                </a:ext>
              </a:extLst>
            </p:cNvPr>
            <p:cNvGrpSpPr/>
            <p:nvPr/>
          </p:nvGrpSpPr>
          <p:grpSpPr>
            <a:xfrm>
              <a:off x="3641401" y="4122111"/>
              <a:ext cx="332757" cy="332343"/>
              <a:chOff x="2656907" y="2439293"/>
              <a:chExt cx="332757" cy="332343"/>
            </a:xfrm>
          </p:grpSpPr>
          <p:sp>
            <p:nvSpPr>
              <p:cNvPr id="36" name="Google Shape;9766;p86">
                <a:extLst>
                  <a:ext uri="{FF2B5EF4-FFF2-40B4-BE49-F238E27FC236}">
                    <a16:creationId xmlns:a16="http://schemas.microsoft.com/office/drawing/2014/main" id="{2CF4C136-0E60-EB42-66C9-85EA1B48E92E}"/>
                  </a:ext>
                </a:extLst>
              </p:cNvPr>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767;p86">
                <a:extLst>
                  <a:ext uri="{FF2B5EF4-FFF2-40B4-BE49-F238E27FC236}">
                    <a16:creationId xmlns:a16="http://schemas.microsoft.com/office/drawing/2014/main" id="{6B287142-7CD6-1FA8-4F1E-9B0DD4C57BD8}"/>
                  </a:ext>
                </a:extLst>
              </p:cNvPr>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768;p86">
                <a:extLst>
                  <a:ext uri="{FF2B5EF4-FFF2-40B4-BE49-F238E27FC236}">
                    <a16:creationId xmlns:a16="http://schemas.microsoft.com/office/drawing/2014/main" id="{833A1925-D1E0-32E4-056F-23A37F6C0CEF}"/>
                  </a:ext>
                </a:extLst>
              </p:cNvPr>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769;p86">
                <a:extLst>
                  <a:ext uri="{FF2B5EF4-FFF2-40B4-BE49-F238E27FC236}">
                    <a16:creationId xmlns:a16="http://schemas.microsoft.com/office/drawing/2014/main" id="{407A5FD5-ABCA-E6E5-6DCC-5E46ED653B82}"/>
                  </a:ext>
                </a:extLst>
              </p:cNvPr>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770;p86">
                <a:extLst>
                  <a:ext uri="{FF2B5EF4-FFF2-40B4-BE49-F238E27FC236}">
                    <a16:creationId xmlns:a16="http://schemas.microsoft.com/office/drawing/2014/main" id="{CC52EC6A-E2C9-C4C9-5C9B-2E9C7EF04D0B}"/>
                  </a:ext>
                </a:extLst>
              </p:cNvPr>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771;p86">
                <a:extLst>
                  <a:ext uri="{FF2B5EF4-FFF2-40B4-BE49-F238E27FC236}">
                    <a16:creationId xmlns:a16="http://schemas.microsoft.com/office/drawing/2014/main" id="{A9E52F32-268D-8EB3-08BA-3334547BA036}"/>
                  </a:ext>
                </a:extLst>
              </p:cNvPr>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772;p86">
                <a:extLst>
                  <a:ext uri="{FF2B5EF4-FFF2-40B4-BE49-F238E27FC236}">
                    <a16:creationId xmlns:a16="http://schemas.microsoft.com/office/drawing/2014/main" id="{C97FA117-1516-60EB-DEC5-8DA407823FD2}"/>
                  </a:ext>
                </a:extLst>
              </p:cNvPr>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9695;p86">
              <a:extLst>
                <a:ext uri="{FF2B5EF4-FFF2-40B4-BE49-F238E27FC236}">
                  <a16:creationId xmlns:a16="http://schemas.microsoft.com/office/drawing/2014/main" id="{3DCC0B8D-CBA8-8C99-143A-BA9D7962C836}"/>
                </a:ext>
              </a:extLst>
            </p:cNvPr>
            <p:cNvGrpSpPr/>
            <p:nvPr/>
          </p:nvGrpSpPr>
          <p:grpSpPr>
            <a:xfrm>
              <a:off x="3663550" y="2911283"/>
              <a:ext cx="361147" cy="360797"/>
              <a:chOff x="7978465" y="1969392"/>
              <a:chExt cx="361147" cy="360797"/>
            </a:xfrm>
          </p:grpSpPr>
          <p:sp>
            <p:nvSpPr>
              <p:cNvPr id="44" name="Google Shape;9696;p86">
                <a:extLst>
                  <a:ext uri="{FF2B5EF4-FFF2-40B4-BE49-F238E27FC236}">
                    <a16:creationId xmlns:a16="http://schemas.microsoft.com/office/drawing/2014/main" id="{88AABEB3-1471-7EE4-5A3C-2643154A1517}"/>
                  </a:ext>
                </a:extLst>
              </p:cNvPr>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697;p86">
                <a:extLst>
                  <a:ext uri="{FF2B5EF4-FFF2-40B4-BE49-F238E27FC236}">
                    <a16:creationId xmlns:a16="http://schemas.microsoft.com/office/drawing/2014/main" id="{F89E1BD7-1A44-E470-C7C3-25FE9449E545}"/>
                  </a:ext>
                </a:extLst>
              </p:cNvPr>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698;p86">
                <a:extLst>
                  <a:ext uri="{FF2B5EF4-FFF2-40B4-BE49-F238E27FC236}">
                    <a16:creationId xmlns:a16="http://schemas.microsoft.com/office/drawing/2014/main" id="{0D07DE9E-84A4-5C27-3793-AE9EC2531644}"/>
                  </a:ext>
                </a:extLst>
              </p:cNvPr>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699;p86">
                <a:extLst>
                  <a:ext uri="{FF2B5EF4-FFF2-40B4-BE49-F238E27FC236}">
                    <a16:creationId xmlns:a16="http://schemas.microsoft.com/office/drawing/2014/main" id="{A110E70C-F531-D5F2-FD04-B9A2C490A408}"/>
                  </a:ext>
                </a:extLst>
              </p:cNvPr>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700;p86">
                <a:extLst>
                  <a:ext uri="{FF2B5EF4-FFF2-40B4-BE49-F238E27FC236}">
                    <a16:creationId xmlns:a16="http://schemas.microsoft.com/office/drawing/2014/main" id="{20FDEF51-C008-1AAF-7740-B04E4039F079}"/>
                  </a:ext>
                </a:extLst>
              </p:cNvPr>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701;p86">
                <a:extLst>
                  <a:ext uri="{FF2B5EF4-FFF2-40B4-BE49-F238E27FC236}">
                    <a16:creationId xmlns:a16="http://schemas.microsoft.com/office/drawing/2014/main" id="{CB7EB94D-5BB0-E032-A264-CBE507882E03}"/>
                  </a:ext>
                </a:extLst>
              </p:cNvPr>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702;p86">
                <a:extLst>
                  <a:ext uri="{FF2B5EF4-FFF2-40B4-BE49-F238E27FC236}">
                    <a16:creationId xmlns:a16="http://schemas.microsoft.com/office/drawing/2014/main" id="{11E4CA6E-A003-9FB4-E8E3-63E9E0232B2B}"/>
                  </a:ext>
                </a:extLst>
              </p:cNvPr>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703;p86">
                <a:extLst>
                  <a:ext uri="{FF2B5EF4-FFF2-40B4-BE49-F238E27FC236}">
                    <a16:creationId xmlns:a16="http://schemas.microsoft.com/office/drawing/2014/main" id="{B6F4505E-58DA-FD7B-2BF3-078BCE3DE32A}"/>
                  </a:ext>
                </a:extLst>
              </p:cNvPr>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704;p86">
                <a:extLst>
                  <a:ext uri="{FF2B5EF4-FFF2-40B4-BE49-F238E27FC236}">
                    <a16:creationId xmlns:a16="http://schemas.microsoft.com/office/drawing/2014/main" id="{07BC753A-3643-5CA9-3E04-C067B436D97F}"/>
                  </a:ext>
                </a:extLst>
              </p:cNvPr>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10201;p86">
              <a:extLst>
                <a:ext uri="{FF2B5EF4-FFF2-40B4-BE49-F238E27FC236}">
                  <a16:creationId xmlns:a16="http://schemas.microsoft.com/office/drawing/2014/main" id="{F71DD8D9-36DF-B86F-8826-FADF43232912}"/>
                </a:ext>
              </a:extLst>
            </p:cNvPr>
            <p:cNvGrpSpPr/>
            <p:nvPr/>
          </p:nvGrpSpPr>
          <p:grpSpPr>
            <a:xfrm>
              <a:off x="4851597" y="2957670"/>
              <a:ext cx="371395" cy="301279"/>
              <a:chOff x="7550258" y="3832670"/>
              <a:chExt cx="371395" cy="301279"/>
            </a:xfrm>
          </p:grpSpPr>
          <p:sp>
            <p:nvSpPr>
              <p:cNvPr id="56" name="Google Shape;10202;p86">
                <a:extLst>
                  <a:ext uri="{FF2B5EF4-FFF2-40B4-BE49-F238E27FC236}">
                    <a16:creationId xmlns:a16="http://schemas.microsoft.com/office/drawing/2014/main" id="{6DCA5114-7CD9-FC65-2EC7-22D8C95B5648}"/>
                  </a:ext>
                </a:extLst>
              </p:cNvPr>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203;p86">
                <a:extLst>
                  <a:ext uri="{FF2B5EF4-FFF2-40B4-BE49-F238E27FC236}">
                    <a16:creationId xmlns:a16="http://schemas.microsoft.com/office/drawing/2014/main" id="{42909773-11BF-40D8-077A-E5764BE9C6D8}"/>
                  </a:ext>
                </a:extLst>
              </p:cNvPr>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204;p86">
                <a:extLst>
                  <a:ext uri="{FF2B5EF4-FFF2-40B4-BE49-F238E27FC236}">
                    <a16:creationId xmlns:a16="http://schemas.microsoft.com/office/drawing/2014/main" id="{03CFB8B1-5FD4-7E89-075B-E0E8753C76AE}"/>
                  </a:ext>
                </a:extLst>
              </p:cNvPr>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205;p86">
                <a:extLst>
                  <a:ext uri="{FF2B5EF4-FFF2-40B4-BE49-F238E27FC236}">
                    <a16:creationId xmlns:a16="http://schemas.microsoft.com/office/drawing/2014/main" id="{C35B9C8D-B6E6-8917-5289-5E078CB7BED0}"/>
                  </a:ext>
                </a:extLst>
              </p:cNvPr>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206;p86">
                <a:extLst>
                  <a:ext uri="{FF2B5EF4-FFF2-40B4-BE49-F238E27FC236}">
                    <a16:creationId xmlns:a16="http://schemas.microsoft.com/office/drawing/2014/main" id="{55B68E99-E164-BC03-8DAA-7BEA02961A3E}"/>
                  </a:ext>
                </a:extLst>
              </p:cNvPr>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207;p86">
                <a:extLst>
                  <a:ext uri="{FF2B5EF4-FFF2-40B4-BE49-F238E27FC236}">
                    <a16:creationId xmlns:a16="http://schemas.microsoft.com/office/drawing/2014/main" id="{0040F4A4-6504-D008-617B-ED6467D98903}"/>
                  </a:ext>
                </a:extLst>
              </p:cNvPr>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208;p86">
                <a:extLst>
                  <a:ext uri="{FF2B5EF4-FFF2-40B4-BE49-F238E27FC236}">
                    <a16:creationId xmlns:a16="http://schemas.microsoft.com/office/drawing/2014/main" id="{C04A6BA9-80FA-7C75-D44C-21EE98322F59}"/>
                  </a:ext>
                </a:extLst>
              </p:cNvPr>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209;p86">
                <a:extLst>
                  <a:ext uri="{FF2B5EF4-FFF2-40B4-BE49-F238E27FC236}">
                    <a16:creationId xmlns:a16="http://schemas.microsoft.com/office/drawing/2014/main" id="{D60AD075-E346-117B-4BFB-9EE9EA3F4905}"/>
                  </a:ext>
                </a:extLst>
              </p:cNvPr>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0210;p86">
                <a:extLst>
                  <a:ext uri="{FF2B5EF4-FFF2-40B4-BE49-F238E27FC236}">
                    <a16:creationId xmlns:a16="http://schemas.microsoft.com/office/drawing/2014/main" id="{9F8A02D7-10F3-885D-310E-D314BADE1885}"/>
                  </a:ext>
                </a:extLst>
              </p:cNvPr>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0211;p86">
                <a:extLst>
                  <a:ext uri="{FF2B5EF4-FFF2-40B4-BE49-F238E27FC236}">
                    <a16:creationId xmlns:a16="http://schemas.microsoft.com/office/drawing/2014/main" id="{FCFEC2F8-1F43-0A4E-D943-D975D2A24F52}"/>
                  </a:ext>
                </a:extLst>
              </p:cNvPr>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0212;p86">
                <a:extLst>
                  <a:ext uri="{FF2B5EF4-FFF2-40B4-BE49-F238E27FC236}">
                    <a16:creationId xmlns:a16="http://schemas.microsoft.com/office/drawing/2014/main" id="{D22ED52E-DC4A-9158-8CE6-9EC89DE46A11}"/>
                  </a:ext>
                </a:extLst>
              </p:cNvPr>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0213;p86">
                <a:extLst>
                  <a:ext uri="{FF2B5EF4-FFF2-40B4-BE49-F238E27FC236}">
                    <a16:creationId xmlns:a16="http://schemas.microsoft.com/office/drawing/2014/main" id="{4DD3DB59-1961-2979-23F7-71C996D7E069}"/>
                  </a:ext>
                </a:extLst>
              </p:cNvPr>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0214;p86">
                <a:extLst>
                  <a:ext uri="{FF2B5EF4-FFF2-40B4-BE49-F238E27FC236}">
                    <a16:creationId xmlns:a16="http://schemas.microsoft.com/office/drawing/2014/main" id="{810DCEE5-59EC-26E9-C1F5-0EB878E7DAC4}"/>
                  </a:ext>
                </a:extLst>
              </p:cNvPr>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0215;p86">
                <a:extLst>
                  <a:ext uri="{FF2B5EF4-FFF2-40B4-BE49-F238E27FC236}">
                    <a16:creationId xmlns:a16="http://schemas.microsoft.com/office/drawing/2014/main" id="{49AAB4FD-4E48-2405-8040-50C52F505059}"/>
                  </a:ext>
                </a:extLst>
              </p:cNvPr>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0216;p86">
                <a:extLst>
                  <a:ext uri="{FF2B5EF4-FFF2-40B4-BE49-F238E27FC236}">
                    <a16:creationId xmlns:a16="http://schemas.microsoft.com/office/drawing/2014/main" id="{1CD1FCDF-EF56-C161-9F6E-5032A78AB843}"/>
                  </a:ext>
                </a:extLst>
              </p:cNvPr>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0217;p86">
                <a:extLst>
                  <a:ext uri="{FF2B5EF4-FFF2-40B4-BE49-F238E27FC236}">
                    <a16:creationId xmlns:a16="http://schemas.microsoft.com/office/drawing/2014/main" id="{1BDAB31F-B43B-6887-549E-AE365E31E21C}"/>
                  </a:ext>
                </a:extLst>
              </p:cNvPr>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0218;p86">
                <a:extLst>
                  <a:ext uri="{FF2B5EF4-FFF2-40B4-BE49-F238E27FC236}">
                    <a16:creationId xmlns:a16="http://schemas.microsoft.com/office/drawing/2014/main" id="{0DA78939-A01A-DBE9-361A-F1A3CA95D7F3}"/>
                  </a:ext>
                </a:extLst>
              </p:cNvPr>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0219;p86">
                <a:extLst>
                  <a:ext uri="{FF2B5EF4-FFF2-40B4-BE49-F238E27FC236}">
                    <a16:creationId xmlns:a16="http://schemas.microsoft.com/office/drawing/2014/main" id="{9684F45E-D3DA-AFDD-2892-BE81E4ACEC7F}"/>
                  </a:ext>
                </a:extLst>
              </p:cNvPr>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 name="Google Shape;9645;p86">
              <a:extLst>
                <a:ext uri="{FF2B5EF4-FFF2-40B4-BE49-F238E27FC236}">
                  <a16:creationId xmlns:a16="http://schemas.microsoft.com/office/drawing/2014/main" id="{561B3044-7690-EDF6-961F-1309025F558C}"/>
                </a:ext>
              </a:extLst>
            </p:cNvPr>
            <p:cNvSpPr/>
            <p:nvPr/>
          </p:nvSpPr>
          <p:spPr>
            <a:xfrm>
              <a:off x="4829342" y="1713408"/>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10187;p86">
              <a:extLst>
                <a:ext uri="{FF2B5EF4-FFF2-40B4-BE49-F238E27FC236}">
                  <a16:creationId xmlns:a16="http://schemas.microsoft.com/office/drawing/2014/main" id="{BF92A5C2-209F-063E-9984-7443B5C1F17F}"/>
                </a:ext>
              </a:extLst>
            </p:cNvPr>
            <p:cNvGrpSpPr/>
            <p:nvPr/>
          </p:nvGrpSpPr>
          <p:grpSpPr>
            <a:xfrm>
              <a:off x="6034554" y="560912"/>
              <a:ext cx="293704" cy="353954"/>
              <a:chOff x="4019984" y="3805393"/>
              <a:chExt cx="293704" cy="353954"/>
            </a:xfrm>
          </p:grpSpPr>
          <p:sp>
            <p:nvSpPr>
              <p:cNvPr id="524" name="Google Shape;10188;p86">
                <a:extLst>
                  <a:ext uri="{FF2B5EF4-FFF2-40B4-BE49-F238E27FC236}">
                    <a16:creationId xmlns:a16="http://schemas.microsoft.com/office/drawing/2014/main" id="{1DF773D1-B1CC-2B99-9A46-5A39D39EE09E}"/>
                  </a:ext>
                </a:extLst>
              </p:cNvPr>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10189;p86">
                <a:extLst>
                  <a:ext uri="{FF2B5EF4-FFF2-40B4-BE49-F238E27FC236}">
                    <a16:creationId xmlns:a16="http://schemas.microsoft.com/office/drawing/2014/main" id="{D937166C-6775-F004-EAD1-885A9CCAA863}"/>
                  </a:ext>
                </a:extLst>
              </p:cNvPr>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 name="Elbow Connector 79">
            <a:extLst>
              <a:ext uri="{FF2B5EF4-FFF2-40B4-BE49-F238E27FC236}">
                <a16:creationId xmlns:a16="http://schemas.microsoft.com/office/drawing/2014/main" id="{524EC5D9-306B-8913-996F-A7993C86499E}"/>
              </a:ext>
            </a:extLst>
          </p:cNvPr>
          <p:cNvCxnSpPr>
            <a:cxnSpLocks/>
            <a:stCxn id="23" idx="2"/>
            <a:endCxn id="575" idx="0"/>
          </p:cNvCxnSpPr>
          <p:nvPr/>
        </p:nvCxnSpPr>
        <p:spPr>
          <a:xfrm rot="5400000">
            <a:off x="3439691" y="325417"/>
            <a:ext cx="633076" cy="2153349"/>
          </a:xfrm>
          <a:prstGeom prst="bentConnector3">
            <a:avLst>
              <a:gd name="adj1" fmla="val 50000"/>
            </a:avLst>
          </a:prstGeom>
          <a:ln>
            <a:solidFill>
              <a:schemeClr val="bg1">
                <a:lumMod val="6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5" name="Google Shape;515;p45"/>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Here are </a:t>
            </a:r>
            <a:r>
              <a:rPr lang="en-US" dirty="0"/>
              <a:t>Seven</a:t>
            </a:r>
            <a:r>
              <a:rPr lang="en" dirty="0"/>
              <a:t> important Ways</a:t>
            </a:r>
            <a:endParaRPr dirty="0"/>
          </a:p>
        </p:txBody>
      </p:sp>
      <p:grpSp>
        <p:nvGrpSpPr>
          <p:cNvPr id="27" name="Group 26">
            <a:extLst>
              <a:ext uri="{FF2B5EF4-FFF2-40B4-BE49-F238E27FC236}">
                <a16:creationId xmlns:a16="http://schemas.microsoft.com/office/drawing/2014/main" id="{770842F6-1812-CB92-DCCD-B84BAF987E68}"/>
              </a:ext>
            </a:extLst>
          </p:cNvPr>
          <p:cNvGrpSpPr/>
          <p:nvPr/>
        </p:nvGrpSpPr>
        <p:grpSpPr>
          <a:xfrm>
            <a:off x="346444" y="1449508"/>
            <a:ext cx="8436774" cy="3155182"/>
            <a:chOff x="346444" y="1449508"/>
            <a:chExt cx="8436774" cy="3155182"/>
          </a:xfrm>
        </p:grpSpPr>
        <p:sp>
          <p:nvSpPr>
            <p:cNvPr id="15" name="Google Shape;5262;p84">
              <a:extLst>
                <a:ext uri="{FF2B5EF4-FFF2-40B4-BE49-F238E27FC236}">
                  <a16:creationId xmlns:a16="http://schemas.microsoft.com/office/drawing/2014/main" id="{6297040E-5F94-6726-82BB-F736614FB191}"/>
                </a:ext>
              </a:extLst>
            </p:cNvPr>
            <p:cNvSpPr/>
            <p:nvPr/>
          </p:nvSpPr>
          <p:spPr>
            <a:xfrm>
              <a:off x="4578309" y="1452054"/>
              <a:ext cx="2094823" cy="2087353"/>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dirty="0"/>
                <a:t>R with AHP packages</a:t>
              </a:r>
              <a:endParaRPr dirty="0"/>
            </a:p>
          </p:txBody>
        </p:sp>
        <p:sp>
          <p:nvSpPr>
            <p:cNvPr id="16" name="Google Shape;5263;p84">
              <a:extLst>
                <a:ext uri="{FF2B5EF4-FFF2-40B4-BE49-F238E27FC236}">
                  <a16:creationId xmlns:a16="http://schemas.microsoft.com/office/drawing/2014/main" id="{D02EE7C8-95B9-AD25-6F1A-EEE6811D47B0}"/>
                </a:ext>
              </a:extLst>
            </p:cNvPr>
            <p:cNvSpPr/>
            <p:nvPr/>
          </p:nvSpPr>
          <p:spPr>
            <a:xfrm>
              <a:off x="6414369" y="2525784"/>
              <a:ext cx="240573" cy="240487"/>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17" name="Google Shape;5264;p84">
              <a:extLst>
                <a:ext uri="{FF2B5EF4-FFF2-40B4-BE49-F238E27FC236}">
                  <a16:creationId xmlns:a16="http://schemas.microsoft.com/office/drawing/2014/main" id="{1862569E-712B-F43C-806C-B8E0153CA357}"/>
                </a:ext>
              </a:extLst>
            </p:cNvPr>
            <p:cNvSpPr/>
            <p:nvPr/>
          </p:nvSpPr>
          <p:spPr>
            <a:xfrm>
              <a:off x="5632181" y="2515887"/>
              <a:ext cx="2094762" cy="2087476"/>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dirty="0"/>
                <a:t>MATLAB with AHP toolboxes</a:t>
              </a:r>
              <a:endParaRPr dirty="0"/>
            </a:p>
          </p:txBody>
        </p:sp>
        <p:sp>
          <p:nvSpPr>
            <p:cNvPr id="19" name="Google Shape;5266;p84">
              <a:extLst>
                <a:ext uri="{FF2B5EF4-FFF2-40B4-BE49-F238E27FC236}">
                  <a16:creationId xmlns:a16="http://schemas.microsoft.com/office/drawing/2014/main" id="{758D3356-D2DB-1F6A-75CB-0C2AE1DDF2AB}"/>
                </a:ext>
              </a:extLst>
            </p:cNvPr>
            <p:cNvSpPr/>
            <p:nvPr/>
          </p:nvSpPr>
          <p:spPr>
            <a:xfrm>
              <a:off x="6688640" y="1454082"/>
              <a:ext cx="2094578" cy="2087353"/>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dirty="0"/>
                <a:t>Web-based AHP tools:</a:t>
              </a:r>
              <a:br>
                <a:rPr lang="en-US" dirty="0"/>
              </a:br>
              <a:r>
                <a:rPr lang="en-US" sz="700" dirty="0"/>
                <a:t>AHP-OS (Analytic Hierarchy Process Online System) , AHP-Web</a:t>
              </a:r>
              <a:endParaRPr dirty="0"/>
            </a:p>
          </p:txBody>
        </p:sp>
        <p:sp>
          <p:nvSpPr>
            <p:cNvPr id="20" name="Google Shape;5267;p84">
              <a:extLst>
                <a:ext uri="{FF2B5EF4-FFF2-40B4-BE49-F238E27FC236}">
                  <a16:creationId xmlns:a16="http://schemas.microsoft.com/office/drawing/2014/main" id="{A60C99D3-1F2D-3204-1AE3-91633579F1C8}"/>
                </a:ext>
              </a:extLst>
            </p:cNvPr>
            <p:cNvSpPr/>
            <p:nvPr/>
          </p:nvSpPr>
          <p:spPr>
            <a:xfrm flipH="1">
              <a:off x="3522362" y="2493123"/>
              <a:ext cx="2094762" cy="2087476"/>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dirty="0"/>
                <a:t>Python with AHP libraries</a:t>
              </a:r>
              <a:endParaRPr dirty="0"/>
            </a:p>
          </p:txBody>
        </p:sp>
        <p:sp>
          <p:nvSpPr>
            <p:cNvPr id="21" name="Google Shape;5268;p84">
              <a:extLst>
                <a:ext uri="{FF2B5EF4-FFF2-40B4-BE49-F238E27FC236}">
                  <a16:creationId xmlns:a16="http://schemas.microsoft.com/office/drawing/2014/main" id="{D3820A2B-8A97-ADBA-F8CF-B6661D271188}"/>
                </a:ext>
              </a:extLst>
            </p:cNvPr>
            <p:cNvSpPr/>
            <p:nvPr/>
          </p:nvSpPr>
          <p:spPr>
            <a:xfrm>
              <a:off x="346444" y="1451819"/>
              <a:ext cx="2094823" cy="2087353"/>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dirty="0"/>
                <a:t>Expert Choice</a:t>
              </a:r>
              <a:endParaRPr dirty="0"/>
            </a:p>
          </p:txBody>
        </p:sp>
        <p:sp>
          <p:nvSpPr>
            <p:cNvPr id="22" name="Google Shape;5269;p84">
              <a:extLst>
                <a:ext uri="{FF2B5EF4-FFF2-40B4-BE49-F238E27FC236}">
                  <a16:creationId xmlns:a16="http://schemas.microsoft.com/office/drawing/2014/main" id="{CE6A9B22-5AB3-56EE-D318-7A1B3FDD24C5}"/>
                </a:ext>
              </a:extLst>
            </p:cNvPr>
            <p:cNvSpPr/>
            <p:nvPr/>
          </p:nvSpPr>
          <p:spPr>
            <a:xfrm flipH="1">
              <a:off x="2464911" y="1449508"/>
              <a:ext cx="2094578" cy="2087353"/>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dirty="0"/>
                <a:t>Microsoft Excel with AHP add-ins:</a:t>
              </a:r>
              <a:br>
                <a:rPr lang="en-US" dirty="0"/>
              </a:br>
              <a:r>
                <a:rPr lang="en-US" sz="800" dirty="0"/>
                <a:t>AHP-Excel, AHP Priority Calculator, Smart AHP</a:t>
              </a:r>
              <a:endParaRPr dirty="0"/>
            </a:p>
          </p:txBody>
        </p:sp>
        <p:sp>
          <p:nvSpPr>
            <p:cNvPr id="23" name="Google Shape;5270;p84">
              <a:extLst>
                <a:ext uri="{FF2B5EF4-FFF2-40B4-BE49-F238E27FC236}">
                  <a16:creationId xmlns:a16="http://schemas.microsoft.com/office/drawing/2014/main" id="{9C6145CD-267F-C9E1-5028-0B80CF1E495A}"/>
                </a:ext>
              </a:extLst>
            </p:cNvPr>
            <p:cNvSpPr/>
            <p:nvPr/>
          </p:nvSpPr>
          <p:spPr>
            <a:xfrm flipH="1">
              <a:off x="1396837" y="2505294"/>
              <a:ext cx="2106868" cy="2099396"/>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US" dirty="0"/>
                <a:t>Super Decisions</a:t>
              </a:r>
              <a:endParaRPr dirty="0"/>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graphicFrame>
        <p:nvGraphicFramePr>
          <p:cNvPr id="433" name="Google Shape;433;p38"/>
          <p:cNvGraphicFramePr/>
          <p:nvPr>
            <p:extLst>
              <p:ext uri="{D42A27DB-BD31-4B8C-83A1-F6EECF244321}">
                <p14:modId xmlns:p14="http://schemas.microsoft.com/office/powerpoint/2010/main" val="91391092"/>
              </p:ext>
            </p:extLst>
          </p:nvPr>
        </p:nvGraphicFramePr>
        <p:xfrm>
          <a:off x="720000" y="1684128"/>
          <a:ext cx="7704000" cy="2169150"/>
        </p:xfrm>
        <a:graphic>
          <a:graphicData uri="http://schemas.openxmlformats.org/drawingml/2006/table">
            <a:tbl>
              <a:tblPr>
                <a:noFill/>
                <a:tableStyleId>{7A4E36CE-4D22-4381-8344-8E058BA93138}</a:tableStyleId>
              </a:tblPr>
              <a:tblGrid>
                <a:gridCol w="5645081">
                  <a:extLst>
                    <a:ext uri="{9D8B030D-6E8A-4147-A177-3AD203B41FA5}">
                      <a16:colId xmlns:a16="http://schemas.microsoft.com/office/drawing/2014/main" val="20000"/>
                    </a:ext>
                  </a:extLst>
                </a:gridCol>
                <a:gridCol w="2058919">
                  <a:extLst>
                    <a:ext uri="{9D8B030D-6E8A-4147-A177-3AD203B41FA5}">
                      <a16:colId xmlns:a16="http://schemas.microsoft.com/office/drawing/2014/main" val="20001"/>
                    </a:ext>
                  </a:extLst>
                </a:gridCol>
              </a:tblGrid>
              <a:tr h="361525">
                <a:tc>
                  <a:txBody>
                    <a:bodyPr/>
                    <a:lstStyle/>
                    <a:p>
                      <a:pPr marL="0" lvl="0" indent="0" algn="r" rtl="1">
                        <a:spcBef>
                          <a:spcPts val="0"/>
                        </a:spcBef>
                        <a:spcAft>
                          <a:spcPts val="0"/>
                        </a:spcAft>
                        <a:buNone/>
                      </a:pPr>
                      <a:r>
                        <a:rPr lang="ar-SA" sz="1800" b="1" i="0" u="none" strike="noStrike" cap="none" dirty="0">
                          <a:solidFill>
                            <a:schemeClr val="lt1"/>
                          </a:solidFill>
                          <a:latin typeface="Cabin"/>
                          <a:cs typeface="B Nazanin" pitchFamily="2" charset="-78"/>
                          <a:sym typeface="Arial"/>
                        </a:rPr>
                        <a:t>ارزیابی و اولویت‌بندی مخاطرات ایمنی، بهداشتی و زیست محیطی </a:t>
                      </a:r>
                      <a:endParaRPr sz="1800" b="1" i="0" u="none" strike="noStrike" cap="none" dirty="0">
                        <a:solidFill>
                          <a:schemeClr val="lt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fa-IR" sz="1100" b="1" i="0" u="none" strike="noStrike" kern="1200" cap="none" spc="0" normalizeH="0" baseline="0" noProof="0" dirty="0">
                          <a:ln>
                            <a:noFill/>
                          </a:ln>
                          <a:solidFill>
                            <a:prstClr val="black"/>
                          </a:solidFill>
                          <a:effectLst/>
                          <a:uLnTx/>
                          <a:uFillTx/>
                          <a:latin typeface="Shabnam" panose="020B0603030804020204" pitchFamily="34" charset="-78"/>
                          <a:cs typeface="Shabnam" panose="020B0603030804020204" pitchFamily="34" charset="-78"/>
                        </a:rPr>
                        <a:t>عنوان:</a:t>
                      </a: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r" rtl="1">
                        <a:spcBef>
                          <a:spcPts val="0"/>
                        </a:spcBef>
                        <a:spcAft>
                          <a:spcPts val="0"/>
                        </a:spcAft>
                        <a:buNone/>
                      </a:pPr>
                      <a:r>
                        <a:rPr lang="fa-IR" sz="1600" b="1" u="none" noProof="0" dirty="0">
                          <a:solidFill>
                            <a:schemeClr val="lt1"/>
                          </a:solidFill>
                          <a:latin typeface="Cabin"/>
                          <a:ea typeface="Cabin"/>
                          <a:cs typeface="Cabin"/>
                          <a:sym typeface="Cabin"/>
                        </a:rPr>
                        <a:t>علیرضا</a:t>
                      </a:r>
                      <a:r>
                        <a:rPr lang="ar-SA" sz="1600" b="1" u="none" dirty="0">
                          <a:solidFill>
                            <a:schemeClr val="lt1"/>
                          </a:solidFill>
                          <a:latin typeface="Cabin"/>
                          <a:ea typeface="Cabin"/>
                          <a:cs typeface="Cabin"/>
                          <a:sym typeface="Cabin"/>
                        </a:rPr>
                        <a:t> خلیلی</a:t>
                      </a:r>
                      <a:endParaRPr sz="1600" b="1" u="none" dirty="0">
                        <a:solidFill>
                          <a:schemeClr val="lt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fa-IR" sz="1100" b="1" i="0" u="none" strike="noStrike" kern="1200" cap="none" spc="0" normalizeH="0" baseline="0" noProof="0" dirty="0">
                          <a:ln>
                            <a:noFill/>
                          </a:ln>
                          <a:solidFill>
                            <a:prstClr val="black"/>
                          </a:solidFill>
                          <a:effectLst/>
                          <a:uLnTx/>
                          <a:uFillTx/>
                          <a:latin typeface="Shabnam" panose="020B0603030804020204" pitchFamily="34" charset="-78"/>
                          <a:cs typeface="Shabnam" panose="020B0603030804020204" pitchFamily="34" charset="-78"/>
                        </a:rPr>
                        <a:t>دانشجو:</a:t>
                      </a: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r" rtl="1">
                        <a:spcBef>
                          <a:spcPts val="0"/>
                        </a:spcBef>
                        <a:spcAft>
                          <a:spcPts val="0"/>
                        </a:spcAft>
                        <a:buNone/>
                      </a:pPr>
                      <a:r>
                        <a:rPr lang="fa-IR" sz="1600" b="1" u="none" noProof="0" dirty="0">
                          <a:solidFill>
                            <a:schemeClr val="lt1"/>
                          </a:solidFill>
                          <a:latin typeface="Cabin"/>
                          <a:ea typeface="Cabin"/>
                          <a:cs typeface="Cabin"/>
                          <a:sym typeface="Cabin"/>
                        </a:rPr>
                        <a:t> دکتر مهدی تنها  زیارتی</a:t>
                      </a:r>
                      <a:endParaRPr sz="1600" b="1" u="none" dirty="0">
                        <a:solidFill>
                          <a:schemeClr val="lt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fa-IR" sz="1100" b="1" i="0" u="none" strike="noStrike" kern="1200" cap="none" spc="0" normalizeH="0" baseline="0" noProof="0" dirty="0">
                          <a:ln>
                            <a:noFill/>
                          </a:ln>
                          <a:solidFill>
                            <a:prstClr val="black"/>
                          </a:solidFill>
                          <a:effectLst/>
                          <a:uLnTx/>
                          <a:uFillTx/>
                          <a:latin typeface="Shabnam" panose="020B0603030804020204" pitchFamily="34" charset="-78"/>
                          <a:cs typeface="Shabnam" panose="020B0603030804020204" pitchFamily="34" charset="-78"/>
                        </a:rPr>
                        <a:t>استاد راهنما:</a:t>
                      </a: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r" rtl="1">
                        <a:spcBef>
                          <a:spcPts val="0"/>
                        </a:spcBef>
                        <a:spcAft>
                          <a:spcPts val="0"/>
                        </a:spcAft>
                        <a:buNone/>
                      </a:pPr>
                      <a:r>
                        <a:rPr lang="fa-IR" sz="1600" b="1" u="none" noProof="0" dirty="0">
                          <a:solidFill>
                            <a:schemeClr val="lt1"/>
                          </a:solidFill>
                          <a:latin typeface="Cabin"/>
                          <a:ea typeface="Cabin"/>
                          <a:cs typeface="Cabin"/>
                          <a:sym typeface="Cabin"/>
                        </a:rPr>
                        <a:t>موسسه</a:t>
                      </a:r>
                      <a:r>
                        <a:rPr lang="ar-SA" sz="1600" b="1" u="none" dirty="0">
                          <a:solidFill>
                            <a:schemeClr val="lt1"/>
                          </a:solidFill>
                          <a:latin typeface="Cabin"/>
                          <a:ea typeface="Cabin"/>
                          <a:cs typeface="Cabin"/>
                          <a:sym typeface="Cabin"/>
                        </a:rPr>
                        <a:t> </a:t>
                      </a:r>
                      <a:r>
                        <a:rPr lang="fa-IR" sz="1600" b="1" u="none" noProof="0" dirty="0">
                          <a:solidFill>
                            <a:schemeClr val="lt1"/>
                          </a:solidFill>
                          <a:latin typeface="Cabin"/>
                          <a:ea typeface="Cabin"/>
                          <a:cs typeface="Cabin"/>
                          <a:sym typeface="Cabin"/>
                        </a:rPr>
                        <a:t>آموزش</a:t>
                      </a:r>
                      <a:r>
                        <a:rPr lang="ar-SA" sz="1600" b="1" u="none" dirty="0">
                          <a:solidFill>
                            <a:schemeClr val="lt1"/>
                          </a:solidFill>
                          <a:latin typeface="Cabin"/>
                          <a:ea typeface="Cabin"/>
                          <a:cs typeface="Cabin"/>
                          <a:sym typeface="Cabin"/>
                        </a:rPr>
                        <a:t> </a:t>
                      </a:r>
                      <a:r>
                        <a:rPr lang="fa-IR" sz="1600" b="1" u="none" noProof="0" dirty="0">
                          <a:solidFill>
                            <a:schemeClr val="lt1"/>
                          </a:solidFill>
                          <a:latin typeface="Cabin"/>
                          <a:ea typeface="Cabin"/>
                          <a:cs typeface="Cabin"/>
                          <a:sym typeface="Cabin"/>
                        </a:rPr>
                        <a:t>عالی</a:t>
                      </a:r>
                      <a:r>
                        <a:rPr lang="ar-SA" sz="1600" b="1" u="none" dirty="0">
                          <a:solidFill>
                            <a:schemeClr val="lt1"/>
                          </a:solidFill>
                          <a:latin typeface="Cabin"/>
                          <a:ea typeface="Cabin"/>
                          <a:cs typeface="Cabin"/>
                          <a:sym typeface="Cabin"/>
                        </a:rPr>
                        <a:t> فردوس رهجویان دانش </a:t>
                      </a: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r" rtl="1">
                        <a:spcBef>
                          <a:spcPts val="0"/>
                        </a:spcBef>
                        <a:spcAft>
                          <a:spcPts val="1600"/>
                        </a:spcAft>
                        <a:buNone/>
                      </a:pPr>
                      <a:r>
                        <a:rPr kumimoji="0" lang="fa-IR" sz="1100" b="1" i="0" u="none" strike="noStrike" kern="1200" cap="none" spc="0" normalizeH="0" baseline="0" noProof="0" dirty="0">
                          <a:ln>
                            <a:noFill/>
                          </a:ln>
                          <a:solidFill>
                            <a:prstClr val="black"/>
                          </a:solidFill>
                          <a:effectLst/>
                          <a:uLnTx/>
                          <a:uFillTx/>
                          <a:latin typeface="Shabnam" panose="020B0603030804020204" pitchFamily="34" charset="-78"/>
                          <a:cs typeface="Shabnam" panose="020B0603030804020204" pitchFamily="34" charset="-78"/>
                        </a:rPr>
                        <a:t>دانشگاه</a:t>
                      </a:r>
                      <a:r>
                        <a:rPr kumimoji="0" lang="en-US" sz="1100" b="1" i="0" u="none" strike="noStrike" kern="1200" cap="none" spc="0" normalizeH="0" baseline="0" noProof="0" dirty="0">
                          <a:ln>
                            <a:noFill/>
                          </a:ln>
                          <a:solidFill>
                            <a:prstClr val="black"/>
                          </a:solidFill>
                          <a:effectLst/>
                          <a:uLnTx/>
                          <a:uFillTx/>
                          <a:latin typeface="Shabnam" panose="020B0603030804020204" pitchFamily="34" charset="-78"/>
                          <a:cs typeface="Shabnam" panose="020B0603030804020204" pitchFamily="34" charset="-78"/>
                        </a:rPr>
                        <a:t> :</a:t>
                      </a:r>
                      <a:endParaRPr sz="1100"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r" rtl="1">
                        <a:spcBef>
                          <a:spcPts val="0"/>
                        </a:spcBef>
                        <a:spcAft>
                          <a:spcPts val="0"/>
                        </a:spcAft>
                        <a:buNone/>
                      </a:pPr>
                      <a:r>
                        <a:rPr lang="ar-SA" sz="1600" b="1" u="sng" dirty="0">
                          <a:solidFill>
                            <a:schemeClr val="lt1"/>
                          </a:solidFill>
                          <a:latin typeface="Cabin"/>
                          <a:ea typeface="Cabin"/>
                          <a:cs typeface="Cabin"/>
                          <a:sym typeface="Cabin"/>
                        </a:rPr>
                        <a:t> </a:t>
                      </a:r>
                      <a:r>
                        <a:rPr lang="fa-IR" sz="1600" b="1" u="none" dirty="0">
                          <a:solidFill>
                            <a:schemeClr val="lt1"/>
                          </a:solidFill>
                          <a:latin typeface="Cabin"/>
                          <a:ea typeface="Cabin"/>
                          <a:cs typeface="Cabin"/>
                          <a:sym typeface="Cabin"/>
                        </a:rPr>
                        <a:t>پنج</a:t>
                      </a:r>
                      <a:r>
                        <a:rPr lang="ar-SA" sz="1600" b="1" u="none" dirty="0">
                          <a:solidFill>
                            <a:schemeClr val="lt1"/>
                          </a:solidFill>
                          <a:latin typeface="Cabin"/>
                          <a:ea typeface="Cabin"/>
                          <a:cs typeface="Cabin"/>
                          <a:sym typeface="Cabin"/>
                        </a:rPr>
                        <a:t> شنبه -03/24/ 1403 </a:t>
                      </a: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fa-IR" sz="1100" b="1" i="0" u="none" strike="noStrike" kern="1200" cap="none" spc="0" normalizeH="0" baseline="0" noProof="0" dirty="0">
                          <a:ln>
                            <a:noFill/>
                          </a:ln>
                          <a:solidFill>
                            <a:prstClr val="black"/>
                          </a:solidFill>
                          <a:effectLst/>
                          <a:uLnTx/>
                          <a:uFillTx/>
                          <a:latin typeface="Shabnam" panose="020B0603030804020204" pitchFamily="34" charset="-78"/>
                          <a:cs typeface="Shabnam" panose="020B0603030804020204" pitchFamily="34" charset="-78"/>
                        </a:rPr>
                        <a:t>تاریخ دفاع:</a:t>
                      </a: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ctr" rtl="1">
                        <a:spcBef>
                          <a:spcPts val="0"/>
                        </a:spcBef>
                        <a:spcAft>
                          <a:spcPts val="0"/>
                        </a:spcAft>
                        <a:buNone/>
                      </a:pPr>
                      <a:r>
                        <a:rPr lang="en" sz="1100" b="1" dirty="0">
                          <a:solidFill>
                            <a:schemeClr val="lt1"/>
                          </a:solidFill>
                          <a:latin typeface="Cabin"/>
                          <a:ea typeface="Cabin"/>
                          <a:cs typeface="Cabin"/>
                          <a:sym typeface="Cabin"/>
                        </a:rPr>
                        <a:t>----------------------------</a:t>
                      </a:r>
                      <a:endParaRPr sz="1100" b="1" dirty="0">
                        <a:solidFill>
                          <a:schemeClr val="lt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1">
                        <a:spcBef>
                          <a:spcPts val="0"/>
                        </a:spcBef>
                        <a:spcAft>
                          <a:spcPts val="1600"/>
                        </a:spcAft>
                        <a:buNone/>
                      </a:pPr>
                      <a:r>
                        <a:rPr lang="en" sz="1100" dirty="0">
                          <a:solidFill>
                            <a:schemeClr val="dk1"/>
                          </a:solidFill>
                          <a:latin typeface="Cabin"/>
                          <a:ea typeface="Cabin"/>
                          <a:cs typeface="Cabin"/>
                          <a:sym typeface="Cabin"/>
                        </a:rPr>
                        <a:t>------------------------------</a:t>
                      </a:r>
                      <a:endParaRPr sz="1100"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34" name="Google Shape;434;p38"/>
          <p:cNvSpPr txBox="1"/>
          <p:nvPr/>
        </p:nvSpPr>
        <p:spPr>
          <a:xfrm>
            <a:off x="1471770" y="4114834"/>
            <a:ext cx="1713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dirty="0">
                <a:solidFill>
                  <a:schemeClr val="dk1"/>
                </a:solidFill>
                <a:latin typeface="Cabin"/>
                <a:ea typeface="Cabin"/>
                <a:cs typeface="Cabin"/>
                <a:sym typeface="Cabin"/>
              </a:rPr>
              <a:t>For more info:</a:t>
            </a:r>
            <a:br>
              <a:rPr lang="en" sz="1000" b="1" dirty="0">
                <a:solidFill>
                  <a:schemeClr val="dk1"/>
                </a:solidFill>
                <a:latin typeface="Cabin"/>
                <a:ea typeface="Cabin"/>
                <a:cs typeface="Cabin"/>
                <a:sym typeface="Cabin"/>
              </a:rPr>
            </a:br>
            <a:r>
              <a:rPr lang="en" sz="1000" b="1" u="sng" dirty="0">
                <a:solidFill>
                  <a:schemeClr val="dk1"/>
                </a:solidFill>
                <a:latin typeface="Cabin"/>
                <a:ea typeface="Cabin"/>
                <a:cs typeface="Cabin"/>
                <a:sym typeface="Cabin"/>
                <a:hlinkClick r:id="rId3">
                  <a:extLst>
                    <a:ext uri="{A12FA001-AC4F-418D-AE19-62706E023703}">
                      <ahyp:hlinkClr xmlns:ahyp="http://schemas.microsoft.com/office/drawing/2018/hyperlinkcolor" val="tx"/>
                    </a:ext>
                  </a:extLst>
                </a:hlinkClick>
              </a:rPr>
              <a:t>SLIDESGO</a:t>
            </a:r>
            <a:r>
              <a:rPr lang="en" sz="1000" b="1" dirty="0">
                <a:solidFill>
                  <a:schemeClr val="dk1"/>
                </a:solidFill>
                <a:latin typeface="Cabin"/>
                <a:ea typeface="Cabin"/>
                <a:cs typeface="Cabin"/>
                <a:sym typeface="Cabin"/>
              </a:rPr>
              <a:t> | </a:t>
            </a:r>
            <a:r>
              <a:rPr lang="en" sz="1000" b="1" u="sng" dirty="0">
                <a:solidFill>
                  <a:schemeClr val="dk1"/>
                </a:solidFill>
                <a:latin typeface="Cabin"/>
                <a:ea typeface="Cabin"/>
                <a:cs typeface="Cabin"/>
                <a:sym typeface="Cabin"/>
                <a:hlinkClick r:id="rId4">
                  <a:extLst>
                    <a:ext uri="{A12FA001-AC4F-418D-AE19-62706E023703}">
                      <ahyp:hlinkClr xmlns:ahyp="http://schemas.microsoft.com/office/drawing/2018/hyperlinkcolor" val="tx"/>
                    </a:ext>
                  </a:extLst>
                </a:hlinkClick>
              </a:rPr>
              <a:t>BLOG</a:t>
            </a:r>
            <a:r>
              <a:rPr lang="en" sz="1000" b="1" dirty="0">
                <a:solidFill>
                  <a:schemeClr val="dk1"/>
                </a:solidFill>
                <a:latin typeface="Cabin"/>
                <a:ea typeface="Cabin"/>
                <a:cs typeface="Cabin"/>
                <a:sym typeface="Cabin"/>
              </a:rPr>
              <a:t> | </a:t>
            </a:r>
            <a:r>
              <a:rPr lang="en" sz="1000" b="1" u="sng" dirty="0">
                <a:solidFill>
                  <a:schemeClr val="dk1"/>
                </a:solidFill>
                <a:latin typeface="Cabin"/>
                <a:ea typeface="Cabin"/>
                <a:cs typeface="Cabin"/>
                <a:sym typeface="Cabin"/>
                <a:hlinkClick r:id="rId5">
                  <a:extLst>
                    <a:ext uri="{A12FA001-AC4F-418D-AE19-62706E023703}">
                      <ahyp:hlinkClr xmlns:ahyp="http://schemas.microsoft.com/office/drawing/2018/hyperlinkcolor" val="tx"/>
                    </a:ext>
                  </a:extLst>
                </a:hlinkClick>
              </a:rPr>
              <a:t>FAQs</a:t>
            </a:r>
            <a:endParaRPr sz="1000" b="1" u="sng" dirty="0">
              <a:solidFill>
                <a:schemeClr val="dk1"/>
              </a:solidFill>
              <a:latin typeface="Cabin"/>
              <a:ea typeface="Cabin"/>
              <a:cs typeface="Cabin"/>
              <a:sym typeface="Cabin"/>
            </a:endParaRPr>
          </a:p>
        </p:txBody>
      </p:sp>
      <p:sp>
        <p:nvSpPr>
          <p:cNvPr id="435" name="Google Shape;435;p38"/>
          <p:cNvSpPr txBox="1"/>
          <p:nvPr/>
        </p:nvSpPr>
        <p:spPr>
          <a:xfrm>
            <a:off x="4315530" y="4114834"/>
            <a:ext cx="33567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Cabin"/>
                <a:ea typeface="Cabin"/>
                <a:cs typeface="Cabin"/>
                <a:sym typeface="Cabin"/>
              </a:rPr>
              <a:t>You can visit our sister projects:</a:t>
            </a:r>
            <a:br>
              <a:rPr lang="en" sz="1000" b="1">
                <a:solidFill>
                  <a:schemeClr val="dk1"/>
                </a:solidFill>
                <a:latin typeface="Cabin"/>
                <a:ea typeface="Cabin"/>
                <a:cs typeface="Cabin"/>
                <a:sym typeface="Cabin"/>
              </a:rPr>
            </a:br>
            <a:r>
              <a:rPr lang="en" sz="1000" b="1" u="sng">
                <a:solidFill>
                  <a:schemeClr val="dk1"/>
                </a:solidFill>
                <a:latin typeface="Cabin"/>
                <a:ea typeface="Cabin"/>
                <a:cs typeface="Cabin"/>
                <a:sym typeface="Cabin"/>
                <a:hlinkClick r:id="rId6">
                  <a:extLst>
                    <a:ext uri="{A12FA001-AC4F-418D-AE19-62706E023703}">
                      <ahyp:hlinkClr xmlns:ahyp="http://schemas.microsoft.com/office/drawing/2018/hyperlinkcolor" val="tx"/>
                    </a:ext>
                  </a:extLst>
                </a:hlinkClick>
              </a:rPr>
              <a:t>FREEPIK</a:t>
            </a:r>
            <a:r>
              <a:rPr lang="en" sz="1000" b="1">
                <a:solidFill>
                  <a:schemeClr val="dk1"/>
                </a:solidFill>
                <a:latin typeface="Cabin"/>
                <a:ea typeface="Cabin"/>
                <a:cs typeface="Cabin"/>
                <a:sym typeface="Cabin"/>
              </a:rPr>
              <a:t> | </a:t>
            </a:r>
            <a:r>
              <a:rPr lang="en" sz="1000" b="1" u="sng">
                <a:solidFill>
                  <a:schemeClr val="dk1"/>
                </a:solidFill>
                <a:latin typeface="Cabin"/>
                <a:ea typeface="Cabin"/>
                <a:cs typeface="Cabin"/>
                <a:sym typeface="Cabin"/>
                <a:hlinkClick r:id="rId7">
                  <a:extLst>
                    <a:ext uri="{A12FA001-AC4F-418D-AE19-62706E023703}">
                      <ahyp:hlinkClr xmlns:ahyp="http://schemas.microsoft.com/office/drawing/2018/hyperlinkcolor" val="tx"/>
                    </a:ext>
                  </a:extLst>
                </a:hlinkClick>
              </a:rPr>
              <a:t>FLATICON</a:t>
            </a:r>
            <a:r>
              <a:rPr lang="en" sz="1000" b="1">
                <a:solidFill>
                  <a:schemeClr val="dk1"/>
                </a:solidFill>
                <a:latin typeface="Cabin"/>
                <a:ea typeface="Cabin"/>
                <a:cs typeface="Cabin"/>
                <a:sym typeface="Cabin"/>
              </a:rPr>
              <a:t> | </a:t>
            </a:r>
            <a:r>
              <a:rPr lang="en" sz="1000" b="1" u="sng">
                <a:solidFill>
                  <a:schemeClr val="dk1"/>
                </a:solidFill>
                <a:latin typeface="Cabin"/>
                <a:ea typeface="Cabin"/>
                <a:cs typeface="Cabin"/>
                <a:sym typeface="Cabin"/>
                <a:hlinkClick r:id="rId8">
                  <a:extLst>
                    <a:ext uri="{A12FA001-AC4F-418D-AE19-62706E023703}">
                      <ahyp:hlinkClr xmlns:ahyp="http://schemas.microsoft.com/office/drawing/2018/hyperlinkcolor" val="tx"/>
                    </a:ext>
                  </a:extLst>
                </a:hlinkClick>
              </a:rPr>
              <a:t>STORYSET</a:t>
            </a:r>
            <a:r>
              <a:rPr lang="en" sz="1000" b="1">
                <a:solidFill>
                  <a:schemeClr val="dk1"/>
                </a:solidFill>
                <a:latin typeface="Cabin"/>
                <a:ea typeface="Cabin"/>
                <a:cs typeface="Cabin"/>
                <a:sym typeface="Cabin"/>
              </a:rPr>
              <a:t> | </a:t>
            </a:r>
            <a:r>
              <a:rPr lang="en" sz="1000" b="1" u="sng">
                <a:solidFill>
                  <a:schemeClr val="dk1"/>
                </a:solidFill>
                <a:latin typeface="Cabin"/>
                <a:ea typeface="Cabin"/>
                <a:cs typeface="Cabin"/>
                <a:sym typeface="Cabin"/>
                <a:hlinkClick r:id="rId9">
                  <a:extLst>
                    <a:ext uri="{A12FA001-AC4F-418D-AE19-62706E023703}">
                      <ahyp:hlinkClr xmlns:ahyp="http://schemas.microsoft.com/office/drawing/2018/hyperlinkcolor" val="tx"/>
                    </a:ext>
                  </a:extLst>
                </a:hlinkClick>
              </a:rPr>
              <a:t>WEPIK</a:t>
            </a:r>
            <a:r>
              <a:rPr lang="en" sz="1000" b="1">
                <a:solidFill>
                  <a:schemeClr val="dk1"/>
                </a:solidFill>
                <a:latin typeface="Cabin"/>
                <a:ea typeface="Cabin"/>
                <a:cs typeface="Cabin"/>
                <a:sym typeface="Cabin"/>
              </a:rPr>
              <a:t> | </a:t>
            </a:r>
            <a:r>
              <a:rPr lang="en" sz="1000" b="1" u="sng">
                <a:solidFill>
                  <a:schemeClr val="dk1"/>
                </a:solidFill>
                <a:latin typeface="Cabin"/>
                <a:ea typeface="Cabin"/>
                <a:cs typeface="Cabin"/>
                <a:sym typeface="Cabin"/>
                <a:hlinkClick r:id="rId10">
                  <a:extLst>
                    <a:ext uri="{A12FA001-AC4F-418D-AE19-62706E023703}">
                      <ahyp:hlinkClr xmlns:ahyp="http://schemas.microsoft.com/office/drawing/2018/hyperlinkcolor" val="tx"/>
                    </a:ext>
                  </a:extLst>
                </a:hlinkClick>
              </a:rPr>
              <a:t>VIDEVO</a:t>
            </a:r>
            <a:endParaRPr sz="1000" b="1">
              <a:solidFill>
                <a:schemeClr val="dk1"/>
              </a:solidFill>
              <a:latin typeface="Cabin"/>
              <a:ea typeface="Cabin"/>
              <a:cs typeface="Cabin"/>
              <a:sym typeface="Cabin"/>
            </a:endParaRPr>
          </a:p>
        </p:txBody>
      </p:sp>
      <p:grpSp>
        <p:nvGrpSpPr>
          <p:cNvPr id="15" name="Google Shape;9712;p86">
            <a:extLst>
              <a:ext uri="{FF2B5EF4-FFF2-40B4-BE49-F238E27FC236}">
                <a16:creationId xmlns:a16="http://schemas.microsoft.com/office/drawing/2014/main" id="{23FEC6B2-0605-35DF-2C4D-A090CC786AC3}"/>
              </a:ext>
            </a:extLst>
          </p:cNvPr>
          <p:cNvGrpSpPr/>
          <p:nvPr/>
        </p:nvGrpSpPr>
        <p:grpSpPr>
          <a:xfrm>
            <a:off x="6401297" y="2405647"/>
            <a:ext cx="386927" cy="363438"/>
            <a:chOff x="1749728" y="2894777"/>
            <a:chExt cx="386927" cy="363438"/>
          </a:xfrm>
        </p:grpSpPr>
        <p:sp>
          <p:nvSpPr>
            <p:cNvPr id="16" name="Google Shape;9713;p86">
              <a:extLst>
                <a:ext uri="{FF2B5EF4-FFF2-40B4-BE49-F238E27FC236}">
                  <a16:creationId xmlns:a16="http://schemas.microsoft.com/office/drawing/2014/main" id="{592DE9F8-B10E-A1FF-5C2A-F3B0D3FAC91F}"/>
                </a:ext>
              </a:extLst>
            </p:cNvPr>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714;p86">
              <a:extLst>
                <a:ext uri="{FF2B5EF4-FFF2-40B4-BE49-F238E27FC236}">
                  <a16:creationId xmlns:a16="http://schemas.microsoft.com/office/drawing/2014/main" id="{FC8418D0-9DDD-8555-B0A2-5C4240643E5E}"/>
                </a:ext>
              </a:extLst>
            </p:cNvPr>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9715;p86">
              <a:extLst>
                <a:ext uri="{FF2B5EF4-FFF2-40B4-BE49-F238E27FC236}">
                  <a16:creationId xmlns:a16="http://schemas.microsoft.com/office/drawing/2014/main" id="{26B74EFD-1352-E256-8C94-4C42B6D5EFBC}"/>
                </a:ext>
              </a:extLst>
            </p:cNvPr>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716;p86">
              <a:extLst>
                <a:ext uri="{FF2B5EF4-FFF2-40B4-BE49-F238E27FC236}">
                  <a16:creationId xmlns:a16="http://schemas.microsoft.com/office/drawing/2014/main" id="{2F8E0EA4-1C7E-7507-21BA-4D036880625D}"/>
                </a:ext>
              </a:extLst>
            </p:cNvPr>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717;p86">
              <a:extLst>
                <a:ext uri="{FF2B5EF4-FFF2-40B4-BE49-F238E27FC236}">
                  <a16:creationId xmlns:a16="http://schemas.microsoft.com/office/drawing/2014/main" id="{B9EE7588-C7F6-C08A-BF83-17A03A4DD5CA}"/>
                </a:ext>
              </a:extLst>
            </p:cNvPr>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718;p86">
              <a:extLst>
                <a:ext uri="{FF2B5EF4-FFF2-40B4-BE49-F238E27FC236}">
                  <a16:creationId xmlns:a16="http://schemas.microsoft.com/office/drawing/2014/main" id="{6D4483FA-146D-B62F-25EE-2B5BFE7EA717}"/>
                </a:ext>
              </a:extLst>
            </p:cNvPr>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719;p86">
              <a:extLst>
                <a:ext uri="{FF2B5EF4-FFF2-40B4-BE49-F238E27FC236}">
                  <a16:creationId xmlns:a16="http://schemas.microsoft.com/office/drawing/2014/main" id="{BC05112B-2920-97F0-5097-0D8707A691EE}"/>
                </a:ext>
              </a:extLst>
            </p:cNvPr>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9706;p86">
            <a:extLst>
              <a:ext uri="{FF2B5EF4-FFF2-40B4-BE49-F238E27FC236}">
                <a16:creationId xmlns:a16="http://schemas.microsoft.com/office/drawing/2014/main" id="{F7885C50-51C0-AE6A-D5D7-CBDBE2410B93}"/>
              </a:ext>
            </a:extLst>
          </p:cNvPr>
          <p:cNvGrpSpPr/>
          <p:nvPr/>
        </p:nvGrpSpPr>
        <p:grpSpPr>
          <a:xfrm>
            <a:off x="6415585" y="2056334"/>
            <a:ext cx="377474" cy="335748"/>
            <a:chOff x="854261" y="2908813"/>
            <a:chExt cx="377474" cy="335748"/>
          </a:xfrm>
        </p:grpSpPr>
        <p:sp>
          <p:nvSpPr>
            <p:cNvPr id="24" name="Google Shape;9707;p86">
              <a:extLst>
                <a:ext uri="{FF2B5EF4-FFF2-40B4-BE49-F238E27FC236}">
                  <a16:creationId xmlns:a16="http://schemas.microsoft.com/office/drawing/2014/main" id="{7951655C-4133-A5F3-B90D-9ABAAE2DA51A}"/>
                </a:ext>
              </a:extLst>
            </p:cNvPr>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708;p86">
              <a:extLst>
                <a:ext uri="{FF2B5EF4-FFF2-40B4-BE49-F238E27FC236}">
                  <a16:creationId xmlns:a16="http://schemas.microsoft.com/office/drawing/2014/main" id="{E69D43E5-7BD3-DB5F-4B8C-041BB49A212B}"/>
                </a:ext>
              </a:extLst>
            </p:cNvPr>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709;p86">
              <a:extLst>
                <a:ext uri="{FF2B5EF4-FFF2-40B4-BE49-F238E27FC236}">
                  <a16:creationId xmlns:a16="http://schemas.microsoft.com/office/drawing/2014/main" id="{20DE19A3-ADA0-6F1C-78BF-9A73E2BCF5D7}"/>
                </a:ext>
              </a:extLst>
            </p:cNvPr>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710;p86">
              <a:extLst>
                <a:ext uri="{FF2B5EF4-FFF2-40B4-BE49-F238E27FC236}">
                  <a16:creationId xmlns:a16="http://schemas.microsoft.com/office/drawing/2014/main" id="{8DA47C9A-418B-D744-F266-363081D08D99}"/>
                </a:ext>
              </a:extLst>
            </p:cNvPr>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711;p86">
              <a:extLst>
                <a:ext uri="{FF2B5EF4-FFF2-40B4-BE49-F238E27FC236}">
                  <a16:creationId xmlns:a16="http://schemas.microsoft.com/office/drawing/2014/main" id="{6F607319-5A90-DCF8-68ED-000D495E53EC}"/>
                </a:ext>
              </a:extLst>
            </p:cNvPr>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9447;p85">
            <a:extLst>
              <a:ext uri="{FF2B5EF4-FFF2-40B4-BE49-F238E27FC236}">
                <a16:creationId xmlns:a16="http://schemas.microsoft.com/office/drawing/2014/main" id="{4BE9E01C-F18A-B17A-9A00-E7D58C7CA879}"/>
              </a:ext>
            </a:extLst>
          </p:cNvPr>
          <p:cNvGrpSpPr/>
          <p:nvPr/>
        </p:nvGrpSpPr>
        <p:grpSpPr>
          <a:xfrm>
            <a:off x="6384783" y="2785999"/>
            <a:ext cx="355024" cy="332630"/>
            <a:chOff x="2623237" y="2431047"/>
            <a:chExt cx="355024" cy="332630"/>
          </a:xfrm>
        </p:grpSpPr>
        <p:sp>
          <p:nvSpPr>
            <p:cNvPr id="30" name="Google Shape;9448;p85">
              <a:extLst>
                <a:ext uri="{FF2B5EF4-FFF2-40B4-BE49-F238E27FC236}">
                  <a16:creationId xmlns:a16="http://schemas.microsoft.com/office/drawing/2014/main" id="{07C1DB51-7B33-D6CA-F6ED-0D784DF8D226}"/>
                </a:ext>
              </a:extLst>
            </p:cNvPr>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449;p85">
              <a:extLst>
                <a:ext uri="{FF2B5EF4-FFF2-40B4-BE49-F238E27FC236}">
                  <a16:creationId xmlns:a16="http://schemas.microsoft.com/office/drawing/2014/main" id="{695666CF-E70F-C84A-F450-E3D7B484A005}"/>
                </a:ext>
              </a:extLst>
            </p:cNvPr>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450;p85">
              <a:extLst>
                <a:ext uri="{FF2B5EF4-FFF2-40B4-BE49-F238E27FC236}">
                  <a16:creationId xmlns:a16="http://schemas.microsoft.com/office/drawing/2014/main" id="{FBE5FB68-2F78-2C9C-6780-731DD36B8A18}"/>
                </a:ext>
              </a:extLst>
            </p:cNvPr>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451;p85">
              <a:extLst>
                <a:ext uri="{FF2B5EF4-FFF2-40B4-BE49-F238E27FC236}">
                  <a16:creationId xmlns:a16="http://schemas.microsoft.com/office/drawing/2014/main" id="{DA87C4A3-42E6-FA42-C75E-72F85477C4A3}"/>
                </a:ext>
              </a:extLst>
            </p:cNvPr>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9604;p86">
            <a:extLst>
              <a:ext uri="{FF2B5EF4-FFF2-40B4-BE49-F238E27FC236}">
                <a16:creationId xmlns:a16="http://schemas.microsoft.com/office/drawing/2014/main" id="{29204073-FBB7-5E59-3B59-8DFE4D3B32E6}"/>
              </a:ext>
            </a:extLst>
          </p:cNvPr>
          <p:cNvGrpSpPr/>
          <p:nvPr/>
        </p:nvGrpSpPr>
        <p:grpSpPr>
          <a:xfrm>
            <a:off x="6378171" y="3134429"/>
            <a:ext cx="361636" cy="362183"/>
            <a:chOff x="6259175" y="1559008"/>
            <a:chExt cx="271743" cy="272093"/>
          </a:xfrm>
        </p:grpSpPr>
        <p:sp>
          <p:nvSpPr>
            <p:cNvPr id="36" name="Google Shape;9605;p86">
              <a:extLst>
                <a:ext uri="{FF2B5EF4-FFF2-40B4-BE49-F238E27FC236}">
                  <a16:creationId xmlns:a16="http://schemas.microsoft.com/office/drawing/2014/main" id="{155F09BC-7E6F-6EB3-CF64-23CA93DB61C3}"/>
                </a:ext>
              </a:extLst>
            </p:cNvPr>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606;p86">
              <a:extLst>
                <a:ext uri="{FF2B5EF4-FFF2-40B4-BE49-F238E27FC236}">
                  <a16:creationId xmlns:a16="http://schemas.microsoft.com/office/drawing/2014/main" id="{5A20311C-E8CB-89FA-FA30-6BD7DC2DDBCC}"/>
                </a:ext>
              </a:extLst>
            </p:cNvPr>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607;p86">
              <a:extLst>
                <a:ext uri="{FF2B5EF4-FFF2-40B4-BE49-F238E27FC236}">
                  <a16:creationId xmlns:a16="http://schemas.microsoft.com/office/drawing/2014/main" id="{CA4E285F-C9CC-9492-86D0-5AA79DD58555}"/>
                </a:ext>
              </a:extLst>
            </p:cNvPr>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608;p86">
              <a:extLst>
                <a:ext uri="{FF2B5EF4-FFF2-40B4-BE49-F238E27FC236}">
                  <a16:creationId xmlns:a16="http://schemas.microsoft.com/office/drawing/2014/main" id="{05F92D8D-C84B-4A04-44D0-4AF1042D21DB}"/>
                </a:ext>
              </a:extLst>
            </p:cNvPr>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609;p86">
              <a:extLst>
                <a:ext uri="{FF2B5EF4-FFF2-40B4-BE49-F238E27FC236}">
                  <a16:creationId xmlns:a16="http://schemas.microsoft.com/office/drawing/2014/main" id="{0C79C37E-7557-5930-1938-21B5799CE9AC}"/>
                </a:ext>
              </a:extLst>
            </p:cNvPr>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610;p86">
              <a:extLst>
                <a:ext uri="{FF2B5EF4-FFF2-40B4-BE49-F238E27FC236}">
                  <a16:creationId xmlns:a16="http://schemas.microsoft.com/office/drawing/2014/main" id="{9904B1BB-4C4C-4687-5D57-781316034631}"/>
                </a:ext>
              </a:extLst>
            </p:cNvPr>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611;p86">
              <a:extLst>
                <a:ext uri="{FF2B5EF4-FFF2-40B4-BE49-F238E27FC236}">
                  <a16:creationId xmlns:a16="http://schemas.microsoft.com/office/drawing/2014/main" id="{D83B2820-0C9F-A4AA-F338-57E75EFC2747}"/>
                </a:ext>
              </a:extLst>
            </p:cNvPr>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612;p86">
              <a:extLst>
                <a:ext uri="{FF2B5EF4-FFF2-40B4-BE49-F238E27FC236}">
                  <a16:creationId xmlns:a16="http://schemas.microsoft.com/office/drawing/2014/main" id="{304E153E-751A-919A-5339-72A7485B0012}"/>
                </a:ext>
              </a:extLst>
            </p:cNvPr>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613;p86">
              <a:extLst>
                <a:ext uri="{FF2B5EF4-FFF2-40B4-BE49-F238E27FC236}">
                  <a16:creationId xmlns:a16="http://schemas.microsoft.com/office/drawing/2014/main" id="{B06EACF1-EFA3-DBB8-2061-E56B8779B039}"/>
                </a:ext>
              </a:extLst>
            </p:cNvPr>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614;p86">
              <a:extLst>
                <a:ext uri="{FF2B5EF4-FFF2-40B4-BE49-F238E27FC236}">
                  <a16:creationId xmlns:a16="http://schemas.microsoft.com/office/drawing/2014/main" id="{44F4A2AD-A8CA-39D5-8847-E02E6E433268}"/>
                </a:ext>
              </a:extLst>
            </p:cNvPr>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615;p86">
              <a:extLst>
                <a:ext uri="{FF2B5EF4-FFF2-40B4-BE49-F238E27FC236}">
                  <a16:creationId xmlns:a16="http://schemas.microsoft.com/office/drawing/2014/main" id="{CF24423E-3AE7-C34D-A726-F4C8D5A4EBDF}"/>
                </a:ext>
              </a:extLst>
            </p:cNvPr>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616;p86">
              <a:extLst>
                <a:ext uri="{FF2B5EF4-FFF2-40B4-BE49-F238E27FC236}">
                  <a16:creationId xmlns:a16="http://schemas.microsoft.com/office/drawing/2014/main" id="{C2C8EC9C-7610-F75A-7950-D2C6CCAC14F9}"/>
                </a:ext>
              </a:extLst>
            </p:cNvPr>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617;p86">
              <a:extLst>
                <a:ext uri="{FF2B5EF4-FFF2-40B4-BE49-F238E27FC236}">
                  <a16:creationId xmlns:a16="http://schemas.microsoft.com/office/drawing/2014/main" id="{DCABC593-06C3-C10F-BADB-94F039368138}"/>
                </a:ext>
              </a:extLst>
            </p:cNvPr>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618;p86">
              <a:extLst>
                <a:ext uri="{FF2B5EF4-FFF2-40B4-BE49-F238E27FC236}">
                  <a16:creationId xmlns:a16="http://schemas.microsoft.com/office/drawing/2014/main" id="{97CCA376-DCB8-958D-777B-5E1FA8A7C1F3}"/>
                </a:ext>
              </a:extLst>
            </p:cNvPr>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619;p86">
              <a:extLst>
                <a:ext uri="{FF2B5EF4-FFF2-40B4-BE49-F238E27FC236}">
                  <a16:creationId xmlns:a16="http://schemas.microsoft.com/office/drawing/2014/main" id="{0E8D46C2-A8BF-9C8A-B9E0-923E6F79B2CB}"/>
                </a:ext>
              </a:extLst>
            </p:cNvPr>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620;p86">
              <a:extLst>
                <a:ext uri="{FF2B5EF4-FFF2-40B4-BE49-F238E27FC236}">
                  <a16:creationId xmlns:a16="http://schemas.microsoft.com/office/drawing/2014/main" id="{E4F46CF9-2B4B-F905-C287-7931631A3E73}"/>
                </a:ext>
              </a:extLst>
            </p:cNvPr>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621;p86">
              <a:extLst>
                <a:ext uri="{FF2B5EF4-FFF2-40B4-BE49-F238E27FC236}">
                  <a16:creationId xmlns:a16="http://schemas.microsoft.com/office/drawing/2014/main" id="{08707EE7-7C31-FE26-2517-D768A27BD570}"/>
                </a:ext>
              </a:extLst>
            </p:cNvPr>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9086;p85">
            <a:extLst>
              <a:ext uri="{FF2B5EF4-FFF2-40B4-BE49-F238E27FC236}">
                <a16:creationId xmlns:a16="http://schemas.microsoft.com/office/drawing/2014/main" id="{DC66C904-F76A-652A-9266-BA99AED97EC6}"/>
              </a:ext>
            </a:extLst>
          </p:cNvPr>
          <p:cNvGrpSpPr/>
          <p:nvPr/>
        </p:nvGrpSpPr>
        <p:grpSpPr>
          <a:xfrm>
            <a:off x="6384783" y="1684128"/>
            <a:ext cx="362223" cy="361108"/>
            <a:chOff x="3513010" y="3816134"/>
            <a:chExt cx="362223" cy="361108"/>
          </a:xfrm>
        </p:grpSpPr>
        <p:sp>
          <p:nvSpPr>
            <p:cNvPr id="54" name="Google Shape;9087;p85">
              <a:extLst>
                <a:ext uri="{FF2B5EF4-FFF2-40B4-BE49-F238E27FC236}">
                  <a16:creationId xmlns:a16="http://schemas.microsoft.com/office/drawing/2014/main" id="{846B9A05-992E-0561-33F5-37EBDA844796}"/>
                </a:ext>
              </a:extLst>
            </p:cNvPr>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088;p85">
              <a:extLst>
                <a:ext uri="{FF2B5EF4-FFF2-40B4-BE49-F238E27FC236}">
                  <a16:creationId xmlns:a16="http://schemas.microsoft.com/office/drawing/2014/main" id="{720B0A5D-8A28-ABBD-6F52-4E8B2660B85A}"/>
                </a:ext>
              </a:extLst>
            </p:cNvPr>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089;p85">
              <a:extLst>
                <a:ext uri="{FF2B5EF4-FFF2-40B4-BE49-F238E27FC236}">
                  <a16:creationId xmlns:a16="http://schemas.microsoft.com/office/drawing/2014/main" id="{0575B4E6-19F4-E069-5ADA-EBACD52BCA46}"/>
                </a:ext>
              </a:extLst>
            </p:cNvPr>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090;p85">
              <a:extLst>
                <a:ext uri="{FF2B5EF4-FFF2-40B4-BE49-F238E27FC236}">
                  <a16:creationId xmlns:a16="http://schemas.microsoft.com/office/drawing/2014/main" id="{D1C1A25E-7BAC-4686-C439-5DA7AB61D913}"/>
                </a:ext>
              </a:extLst>
            </p:cNvPr>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2" name="Google Shape;482;p42"/>
          <p:cNvSpPr txBox="1">
            <a:spLocks noGrp="1"/>
          </p:cNvSpPr>
          <p:nvPr>
            <p:ph type="subTitle" idx="1"/>
          </p:nvPr>
        </p:nvSpPr>
        <p:spPr>
          <a:xfrm>
            <a:off x="4651495" y="1507019"/>
            <a:ext cx="2896800" cy="22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700" dirty="0"/>
              <a:t>1. User-friendly interface: Expert Choice provides a intuitive graphical user interface (GUI) for constructing hierarchies, making pairwise comparisons, and visualizing the results. This makes the software accessible to users with varying levels of technical expertise.</a:t>
            </a:r>
          </a:p>
          <a:p>
            <a:pPr marL="0" lvl="0" indent="0" algn="ctr" rtl="0">
              <a:spcBef>
                <a:spcPts val="0"/>
              </a:spcBef>
              <a:spcAft>
                <a:spcPts val="0"/>
              </a:spcAft>
              <a:buNone/>
            </a:pPr>
            <a:endParaRPr lang="en-US" sz="700" dirty="0"/>
          </a:p>
          <a:p>
            <a:pPr marL="0" lvl="0" indent="0" algn="ctr" rtl="0">
              <a:spcBef>
                <a:spcPts val="0"/>
              </a:spcBef>
              <a:spcAft>
                <a:spcPts val="0"/>
              </a:spcAft>
              <a:buNone/>
            </a:pPr>
            <a:r>
              <a:rPr lang="en-US" sz="700" dirty="0"/>
              <a:t>2. Comprehensive AHP functionality: Expert Choice is specifically designed for AHP analysis and offers a wide range of features, including consistency checking, sensitivity analysis, group decision-making capabilities, and various data input and output options.</a:t>
            </a:r>
          </a:p>
          <a:p>
            <a:pPr marL="0" lvl="0" indent="0" algn="ctr" rtl="0">
              <a:spcBef>
                <a:spcPts val="0"/>
              </a:spcBef>
              <a:spcAft>
                <a:spcPts val="0"/>
              </a:spcAft>
              <a:buNone/>
            </a:pPr>
            <a:endParaRPr lang="en-US" sz="700" dirty="0"/>
          </a:p>
          <a:p>
            <a:pPr marL="0" lvl="0" indent="0" algn="ctr" rtl="0">
              <a:spcBef>
                <a:spcPts val="0"/>
              </a:spcBef>
              <a:spcAft>
                <a:spcPts val="0"/>
              </a:spcAft>
              <a:buNone/>
            </a:pPr>
            <a:r>
              <a:rPr lang="en-US" sz="700" dirty="0"/>
              <a:t>3. Advanced reporting and visualization: The software generates detailed reports and graphical representations of the AHP model, priorities, and sensitivity analyses, which can be useful for communicating and presenting the results.</a:t>
            </a:r>
          </a:p>
          <a:p>
            <a:pPr marL="0" lvl="0" indent="0" algn="ctr" rtl="0">
              <a:spcBef>
                <a:spcPts val="0"/>
              </a:spcBef>
              <a:spcAft>
                <a:spcPts val="0"/>
              </a:spcAft>
              <a:buNone/>
            </a:pPr>
            <a:endParaRPr lang="en-US" sz="700" dirty="0"/>
          </a:p>
          <a:p>
            <a:pPr marL="0" lvl="0" indent="0" algn="ctr" rtl="0">
              <a:spcBef>
                <a:spcPts val="0"/>
              </a:spcBef>
              <a:spcAft>
                <a:spcPts val="0"/>
              </a:spcAft>
              <a:buNone/>
            </a:pPr>
            <a:r>
              <a:rPr lang="en-US" sz="700" dirty="0"/>
              <a:t>4. Integration with other decision-making methods: Expert Choice can be combined with other multi-criteria decision-making methods, such as PROMETHEE and TOPSIS, providing a more comprehensive decision support system.</a:t>
            </a:r>
          </a:p>
          <a:p>
            <a:pPr marL="0" lvl="0" indent="0" algn="ctr" rtl="0">
              <a:spcBef>
                <a:spcPts val="0"/>
              </a:spcBef>
              <a:spcAft>
                <a:spcPts val="0"/>
              </a:spcAft>
              <a:buNone/>
            </a:pPr>
            <a:endParaRPr lang="en-US" sz="700" dirty="0"/>
          </a:p>
          <a:p>
            <a:pPr marL="0" lvl="0" indent="0" algn="ctr" rtl="0">
              <a:spcBef>
                <a:spcPts val="0"/>
              </a:spcBef>
              <a:spcAft>
                <a:spcPts val="0"/>
              </a:spcAft>
              <a:buNone/>
            </a:pPr>
            <a:r>
              <a:rPr lang="en-US" sz="700" dirty="0"/>
              <a:t>5. Dedicated support and training: As a commercial software, Expert Choice offers dedicated technical support, training resources, and a user community, which can be beneficial for organizations new to AHP or those with complex decision problems.</a:t>
            </a:r>
          </a:p>
        </p:txBody>
      </p:sp>
      <p:sp>
        <p:nvSpPr>
          <p:cNvPr id="483" name="Google Shape;483;p42"/>
          <p:cNvSpPr txBox="1">
            <a:spLocks noGrp="1"/>
          </p:cNvSpPr>
          <p:nvPr>
            <p:ph type="subTitle" idx="2"/>
          </p:nvPr>
        </p:nvSpPr>
        <p:spPr>
          <a:xfrm>
            <a:off x="1641764" y="1507019"/>
            <a:ext cx="2896800" cy="22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800" dirty="0"/>
              <a:t>1. Cost: Expert Choice is a commercial software and requires a license fee, which can be a disadvantage for organizations with limited budgets or those looking for free or open-source alternatives.</a:t>
            </a:r>
          </a:p>
          <a:p>
            <a:pPr marL="0" lvl="0" indent="0" algn="ctr" rtl="0">
              <a:spcBef>
                <a:spcPts val="0"/>
              </a:spcBef>
              <a:spcAft>
                <a:spcPts val="0"/>
              </a:spcAft>
              <a:buNone/>
            </a:pPr>
            <a:endParaRPr lang="en-US" sz="800" dirty="0"/>
          </a:p>
          <a:p>
            <a:pPr marL="0" lvl="0" indent="0" algn="ctr" rtl="0">
              <a:spcBef>
                <a:spcPts val="0"/>
              </a:spcBef>
              <a:spcAft>
                <a:spcPts val="0"/>
              </a:spcAft>
              <a:buNone/>
            </a:pPr>
            <a:r>
              <a:rPr lang="en-US" sz="800" dirty="0"/>
              <a:t>2. Limited customization: While Expert Choice offers a range of features, it may have limited customization options for users with specific or unique requirements that go beyond the software's built-in capabilities.</a:t>
            </a:r>
          </a:p>
          <a:p>
            <a:pPr marL="0" lvl="0" indent="0" algn="ctr" rtl="0">
              <a:spcBef>
                <a:spcPts val="0"/>
              </a:spcBef>
              <a:spcAft>
                <a:spcPts val="0"/>
              </a:spcAft>
              <a:buNone/>
            </a:pPr>
            <a:endParaRPr lang="en-US" sz="800" dirty="0"/>
          </a:p>
          <a:p>
            <a:pPr marL="0" lvl="0" indent="0" algn="ctr" rtl="0">
              <a:spcBef>
                <a:spcPts val="0"/>
              </a:spcBef>
              <a:spcAft>
                <a:spcPts val="0"/>
              </a:spcAft>
              <a:buNone/>
            </a:pPr>
            <a:r>
              <a:rPr lang="en-US" sz="800" dirty="0"/>
              <a:t>3. Potential vendor lock-in: Relying on a proprietary software solution can lead to vendor lock-in, making it difficult or costly to switch to alternative solutions in the future.</a:t>
            </a:r>
          </a:p>
          <a:p>
            <a:pPr marL="0" lvl="0" indent="0" algn="ctr" rtl="0">
              <a:spcBef>
                <a:spcPts val="0"/>
              </a:spcBef>
              <a:spcAft>
                <a:spcPts val="0"/>
              </a:spcAft>
              <a:buNone/>
            </a:pPr>
            <a:endParaRPr lang="en-US" sz="800" dirty="0"/>
          </a:p>
          <a:p>
            <a:pPr marL="0" lvl="0" indent="0" algn="ctr" rtl="0">
              <a:spcBef>
                <a:spcPts val="0"/>
              </a:spcBef>
              <a:spcAft>
                <a:spcPts val="0"/>
              </a:spcAft>
              <a:buNone/>
            </a:pPr>
            <a:r>
              <a:rPr lang="en-US" sz="800" dirty="0"/>
              <a:t>4. Learning curve: While the user interface is generally user-friendly, there may still be a learning curve for users who are new to AHP and the software's specific features and workflows.</a:t>
            </a:r>
          </a:p>
          <a:p>
            <a:pPr marL="0" lvl="0" indent="0" algn="ctr" rtl="0">
              <a:spcBef>
                <a:spcPts val="0"/>
              </a:spcBef>
              <a:spcAft>
                <a:spcPts val="0"/>
              </a:spcAft>
              <a:buNone/>
            </a:pPr>
            <a:endParaRPr lang="en-US" sz="800" dirty="0"/>
          </a:p>
          <a:p>
            <a:pPr marL="0" lvl="0" indent="0" algn="ctr" rtl="0">
              <a:spcBef>
                <a:spcPts val="0"/>
              </a:spcBef>
              <a:spcAft>
                <a:spcPts val="0"/>
              </a:spcAft>
              <a:buNone/>
            </a:pPr>
            <a:r>
              <a:rPr lang="en-US" sz="800" dirty="0"/>
              <a:t>5. Compatibility and integration issues: Depending on an organization's existing software ecosystem, there may be compatibility or integration challenges when using Expert Choice alongside other tools or systems.</a:t>
            </a:r>
          </a:p>
        </p:txBody>
      </p:sp>
      <p:grpSp>
        <p:nvGrpSpPr>
          <p:cNvPr id="51" name="Group 50">
            <a:extLst>
              <a:ext uri="{FF2B5EF4-FFF2-40B4-BE49-F238E27FC236}">
                <a16:creationId xmlns:a16="http://schemas.microsoft.com/office/drawing/2014/main" id="{E5A122A7-A986-7651-A09A-4C0B826E913F}"/>
              </a:ext>
            </a:extLst>
          </p:cNvPr>
          <p:cNvGrpSpPr/>
          <p:nvPr/>
        </p:nvGrpSpPr>
        <p:grpSpPr>
          <a:xfrm>
            <a:off x="7594477" y="1329813"/>
            <a:ext cx="1776606" cy="2835299"/>
            <a:chOff x="1903412" y="1676400"/>
            <a:chExt cx="1776606" cy="2835299"/>
          </a:xfrm>
        </p:grpSpPr>
        <p:sp>
          <p:nvSpPr>
            <p:cNvPr id="52" name="Freeform 7">
              <a:extLst>
                <a:ext uri="{FF2B5EF4-FFF2-40B4-BE49-F238E27FC236}">
                  <a16:creationId xmlns:a16="http://schemas.microsoft.com/office/drawing/2014/main" id="{25B6C594-B746-53D4-1847-E1F5562CB191}"/>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3" name="Freeform 8">
              <a:extLst>
                <a:ext uri="{FF2B5EF4-FFF2-40B4-BE49-F238E27FC236}">
                  <a16:creationId xmlns:a16="http://schemas.microsoft.com/office/drawing/2014/main" id="{B773DFF0-6561-F422-05DD-9740CFDB1D07}"/>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4" name="Freeform 24">
              <a:extLst>
                <a:ext uri="{FF2B5EF4-FFF2-40B4-BE49-F238E27FC236}">
                  <a16:creationId xmlns:a16="http://schemas.microsoft.com/office/drawing/2014/main" id="{1DBEC71A-B670-97F4-497A-15051FECBA02}"/>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5" name="Freeform 25">
              <a:extLst>
                <a:ext uri="{FF2B5EF4-FFF2-40B4-BE49-F238E27FC236}">
                  <a16:creationId xmlns:a16="http://schemas.microsoft.com/office/drawing/2014/main" id="{25228A5D-5629-98D8-DC42-5D11F3C30A46}"/>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6" name="Freeform 26">
              <a:extLst>
                <a:ext uri="{FF2B5EF4-FFF2-40B4-BE49-F238E27FC236}">
                  <a16:creationId xmlns:a16="http://schemas.microsoft.com/office/drawing/2014/main" id="{89515092-49F9-8EB3-0B68-CF23BDD35881}"/>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7" name="Freeform 27">
              <a:extLst>
                <a:ext uri="{FF2B5EF4-FFF2-40B4-BE49-F238E27FC236}">
                  <a16:creationId xmlns:a16="http://schemas.microsoft.com/office/drawing/2014/main" id="{9A63C8C6-DBAE-0EB1-3136-25001B083944}"/>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8" name="Freeform 28">
              <a:extLst>
                <a:ext uri="{FF2B5EF4-FFF2-40B4-BE49-F238E27FC236}">
                  <a16:creationId xmlns:a16="http://schemas.microsoft.com/office/drawing/2014/main" id="{C99C9B9A-34CC-0165-3BE6-B46DCE1B554C}"/>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9" name="Freeform 29">
              <a:extLst>
                <a:ext uri="{FF2B5EF4-FFF2-40B4-BE49-F238E27FC236}">
                  <a16:creationId xmlns:a16="http://schemas.microsoft.com/office/drawing/2014/main" id="{48CB9BAC-6F26-0613-5916-2155AB003861}"/>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60" name="Group 59">
              <a:extLst>
                <a:ext uri="{FF2B5EF4-FFF2-40B4-BE49-F238E27FC236}">
                  <a16:creationId xmlns:a16="http://schemas.microsoft.com/office/drawing/2014/main" id="{33A8AB0B-5A3C-B19A-C3C5-470CCB54468E}"/>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453" name="Freeform 17">
                <a:extLst>
                  <a:ext uri="{FF2B5EF4-FFF2-40B4-BE49-F238E27FC236}">
                    <a16:creationId xmlns:a16="http://schemas.microsoft.com/office/drawing/2014/main" id="{EB58B186-F975-1096-E5E9-AEB94F33DFF8}"/>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54" name="Freeform 18">
                <a:extLst>
                  <a:ext uri="{FF2B5EF4-FFF2-40B4-BE49-F238E27FC236}">
                    <a16:creationId xmlns:a16="http://schemas.microsoft.com/office/drawing/2014/main" id="{E28E66F9-BEAE-834B-41E2-77D7E641F956}"/>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55" name="Oval 454">
                <a:extLst>
                  <a:ext uri="{FF2B5EF4-FFF2-40B4-BE49-F238E27FC236}">
                    <a16:creationId xmlns:a16="http://schemas.microsoft.com/office/drawing/2014/main" id="{8512A958-B769-0430-FE3A-15ECC691A0E2}"/>
                  </a:ext>
                </a:extLst>
              </p:cNvPr>
              <p:cNvSpPr/>
              <p:nvPr/>
            </p:nvSpPr>
            <p:spPr>
              <a:xfrm>
                <a:off x="5773858" y="1719807"/>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1" name="Group 60">
              <a:extLst>
                <a:ext uri="{FF2B5EF4-FFF2-40B4-BE49-F238E27FC236}">
                  <a16:creationId xmlns:a16="http://schemas.microsoft.com/office/drawing/2014/main" id="{74DB9B80-121F-8EA1-FD91-2DD8BD77CEDE}"/>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450" name="Freeform 13">
                <a:extLst>
                  <a:ext uri="{FF2B5EF4-FFF2-40B4-BE49-F238E27FC236}">
                    <a16:creationId xmlns:a16="http://schemas.microsoft.com/office/drawing/2014/main" id="{D4C92AE7-F114-54EF-78FC-954AB0FCA81B}"/>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51" name="Freeform 14">
                <a:extLst>
                  <a:ext uri="{FF2B5EF4-FFF2-40B4-BE49-F238E27FC236}">
                    <a16:creationId xmlns:a16="http://schemas.microsoft.com/office/drawing/2014/main" id="{B77F7731-71FD-835A-C6F2-0FC1C76B0483}"/>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52" name="Oval 451">
                <a:extLst>
                  <a:ext uri="{FF2B5EF4-FFF2-40B4-BE49-F238E27FC236}">
                    <a16:creationId xmlns:a16="http://schemas.microsoft.com/office/drawing/2014/main" id="{9C6C158C-CD0F-DB6A-4659-2EA23897F414}"/>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2" name="Group 61">
              <a:extLst>
                <a:ext uri="{FF2B5EF4-FFF2-40B4-BE49-F238E27FC236}">
                  <a16:creationId xmlns:a16="http://schemas.microsoft.com/office/drawing/2014/main" id="{E6F0FDCC-B8B6-457F-C50E-10F1333F5279}"/>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63" name="Freeform 9">
                <a:extLst>
                  <a:ext uri="{FF2B5EF4-FFF2-40B4-BE49-F238E27FC236}">
                    <a16:creationId xmlns:a16="http://schemas.microsoft.com/office/drawing/2014/main" id="{78633D95-D50B-0997-6ADC-23172C65DEDD}"/>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rgbClr val="92D05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48" name="Freeform 12">
                <a:extLst>
                  <a:ext uri="{FF2B5EF4-FFF2-40B4-BE49-F238E27FC236}">
                    <a16:creationId xmlns:a16="http://schemas.microsoft.com/office/drawing/2014/main" id="{69294C8B-6B20-5518-F134-9059259CB27A}"/>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49" name="Oval 448">
                <a:extLst>
                  <a:ext uri="{FF2B5EF4-FFF2-40B4-BE49-F238E27FC236}">
                    <a16:creationId xmlns:a16="http://schemas.microsoft.com/office/drawing/2014/main" id="{A3E53892-7848-64CC-7FAE-2B938823929F}"/>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456" name="Group 455">
            <a:extLst>
              <a:ext uri="{FF2B5EF4-FFF2-40B4-BE49-F238E27FC236}">
                <a16:creationId xmlns:a16="http://schemas.microsoft.com/office/drawing/2014/main" id="{48E3AC02-EE48-0299-CE02-C193B70F2163}"/>
              </a:ext>
            </a:extLst>
          </p:cNvPr>
          <p:cNvGrpSpPr/>
          <p:nvPr/>
        </p:nvGrpSpPr>
        <p:grpSpPr>
          <a:xfrm>
            <a:off x="-175078" y="1336319"/>
            <a:ext cx="1776606" cy="2835299"/>
            <a:chOff x="1903412" y="1676400"/>
            <a:chExt cx="1776606" cy="2835299"/>
          </a:xfrm>
        </p:grpSpPr>
        <p:sp>
          <p:nvSpPr>
            <p:cNvPr id="457" name="Freeform 7">
              <a:extLst>
                <a:ext uri="{FF2B5EF4-FFF2-40B4-BE49-F238E27FC236}">
                  <a16:creationId xmlns:a16="http://schemas.microsoft.com/office/drawing/2014/main" id="{FC94DD8C-2961-65EB-30E7-E1E08FE4BF01}"/>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58" name="Freeform 8">
              <a:extLst>
                <a:ext uri="{FF2B5EF4-FFF2-40B4-BE49-F238E27FC236}">
                  <a16:creationId xmlns:a16="http://schemas.microsoft.com/office/drawing/2014/main" id="{7C81DFE9-34BE-A2D4-6E89-1A96DFF97EB7}"/>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59" name="Freeform 24">
              <a:extLst>
                <a:ext uri="{FF2B5EF4-FFF2-40B4-BE49-F238E27FC236}">
                  <a16:creationId xmlns:a16="http://schemas.microsoft.com/office/drawing/2014/main" id="{674CBEA7-F1E4-C222-6ABF-8CD202A92AE3}"/>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0" name="Freeform 25">
              <a:extLst>
                <a:ext uri="{FF2B5EF4-FFF2-40B4-BE49-F238E27FC236}">
                  <a16:creationId xmlns:a16="http://schemas.microsoft.com/office/drawing/2014/main" id="{B6828626-D08A-AEBE-E32F-7E86A20667F4}"/>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1" name="Freeform 26">
              <a:extLst>
                <a:ext uri="{FF2B5EF4-FFF2-40B4-BE49-F238E27FC236}">
                  <a16:creationId xmlns:a16="http://schemas.microsoft.com/office/drawing/2014/main" id="{AC918B5D-5C5B-C244-3AAD-068BF84FBA85}"/>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2" name="Freeform 27">
              <a:extLst>
                <a:ext uri="{FF2B5EF4-FFF2-40B4-BE49-F238E27FC236}">
                  <a16:creationId xmlns:a16="http://schemas.microsoft.com/office/drawing/2014/main" id="{250C9B56-33B4-D675-3A78-B9A2FF955F1E}"/>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3" name="Freeform 28">
              <a:extLst>
                <a:ext uri="{FF2B5EF4-FFF2-40B4-BE49-F238E27FC236}">
                  <a16:creationId xmlns:a16="http://schemas.microsoft.com/office/drawing/2014/main" id="{04817FEF-C052-1946-ED7C-2B55F914973F}"/>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4" name="Freeform 29">
              <a:extLst>
                <a:ext uri="{FF2B5EF4-FFF2-40B4-BE49-F238E27FC236}">
                  <a16:creationId xmlns:a16="http://schemas.microsoft.com/office/drawing/2014/main" id="{7BD8FBB3-FC86-5D89-7875-C811B6C4498D}"/>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465" name="Group 464">
              <a:extLst>
                <a:ext uri="{FF2B5EF4-FFF2-40B4-BE49-F238E27FC236}">
                  <a16:creationId xmlns:a16="http://schemas.microsoft.com/office/drawing/2014/main" id="{D193AEB7-5336-3A85-B15A-D123DB4E8465}"/>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474" name="Freeform 17">
                <a:extLst>
                  <a:ext uri="{FF2B5EF4-FFF2-40B4-BE49-F238E27FC236}">
                    <a16:creationId xmlns:a16="http://schemas.microsoft.com/office/drawing/2014/main" id="{FA6BBCE1-7FA8-6ADC-23A7-99C43AE56B97}"/>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5" name="Freeform 18">
                <a:extLst>
                  <a:ext uri="{FF2B5EF4-FFF2-40B4-BE49-F238E27FC236}">
                    <a16:creationId xmlns:a16="http://schemas.microsoft.com/office/drawing/2014/main" id="{8516EE0D-0B64-1220-44EE-7C7ECBD86444}"/>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6" name="Oval 475">
                <a:extLst>
                  <a:ext uri="{FF2B5EF4-FFF2-40B4-BE49-F238E27FC236}">
                    <a16:creationId xmlns:a16="http://schemas.microsoft.com/office/drawing/2014/main" id="{817E05E3-4FF6-C36B-5BE2-A04ADD526AFD}"/>
                  </a:ext>
                </a:extLst>
              </p:cNvPr>
              <p:cNvSpPr/>
              <p:nvPr/>
            </p:nvSpPr>
            <p:spPr>
              <a:xfrm>
                <a:off x="5773858" y="1719807"/>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466" name="Group 465">
              <a:extLst>
                <a:ext uri="{FF2B5EF4-FFF2-40B4-BE49-F238E27FC236}">
                  <a16:creationId xmlns:a16="http://schemas.microsoft.com/office/drawing/2014/main" id="{7EC7374D-0221-3A80-48A2-C615DD1D2B11}"/>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471" name="Freeform 13">
                <a:extLst>
                  <a:ext uri="{FF2B5EF4-FFF2-40B4-BE49-F238E27FC236}">
                    <a16:creationId xmlns:a16="http://schemas.microsoft.com/office/drawing/2014/main" id="{B4CC9FC8-D9F5-2768-4E23-45F21C36FA9A}"/>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2" name="Freeform 14">
                <a:extLst>
                  <a:ext uri="{FF2B5EF4-FFF2-40B4-BE49-F238E27FC236}">
                    <a16:creationId xmlns:a16="http://schemas.microsoft.com/office/drawing/2014/main" id="{4ADA0F1F-A499-7EC0-1C72-CF96438140FF}"/>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3" name="Oval 472">
                <a:extLst>
                  <a:ext uri="{FF2B5EF4-FFF2-40B4-BE49-F238E27FC236}">
                    <a16:creationId xmlns:a16="http://schemas.microsoft.com/office/drawing/2014/main" id="{E0DF7DD7-A41C-DB4C-9DED-FF8DA6AC1E79}"/>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467" name="Group 466">
              <a:extLst>
                <a:ext uri="{FF2B5EF4-FFF2-40B4-BE49-F238E27FC236}">
                  <a16:creationId xmlns:a16="http://schemas.microsoft.com/office/drawing/2014/main" id="{13C3F9D7-B572-77B1-2275-87E2B1E54C9F}"/>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468" name="Freeform 9">
                <a:extLst>
                  <a:ext uri="{FF2B5EF4-FFF2-40B4-BE49-F238E27FC236}">
                    <a16:creationId xmlns:a16="http://schemas.microsoft.com/office/drawing/2014/main" id="{EFB6DB08-560B-AF8C-B0BC-469CF9091F5C}"/>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9" name="Freeform 12">
                <a:extLst>
                  <a:ext uri="{FF2B5EF4-FFF2-40B4-BE49-F238E27FC236}">
                    <a16:creationId xmlns:a16="http://schemas.microsoft.com/office/drawing/2014/main" id="{D8FC01F4-B855-A7C6-DD6D-05371DC96FDD}"/>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0" name="Oval 469">
                <a:extLst>
                  <a:ext uri="{FF2B5EF4-FFF2-40B4-BE49-F238E27FC236}">
                    <a16:creationId xmlns:a16="http://schemas.microsoft.com/office/drawing/2014/main" id="{8C96513D-D289-B32D-B038-2E29378CA8A4}"/>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sp>
        <p:nvSpPr>
          <p:cNvPr id="479" name="Google Shape;481;p42">
            <a:extLst>
              <a:ext uri="{FF2B5EF4-FFF2-40B4-BE49-F238E27FC236}">
                <a16:creationId xmlns:a16="http://schemas.microsoft.com/office/drawing/2014/main" id="{D7BE8C3B-7700-4DB9-9D8D-C3C568466515}"/>
              </a:ext>
            </a:extLst>
          </p:cNvPr>
          <p:cNvSpPr txBox="1">
            <a:spLocks/>
          </p:cNvSpPr>
          <p:nvPr/>
        </p:nvSpPr>
        <p:spPr>
          <a:xfrm>
            <a:off x="712787" y="427774"/>
            <a:ext cx="7718425" cy="5730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1pPr>
            <a:lvl2pPr marR="0" lvl="1" algn="ctr"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pPr rtl="1"/>
            <a:r>
              <a:rPr lang="fa-IR" dirty="0">
                <a:cs typeface="PT Bold Dusky" panose="02010400000000000000" pitchFamily="2" charset="-78"/>
              </a:rPr>
              <a:t>چرا </a:t>
            </a:r>
            <a:r>
              <a:rPr lang="en-US" sz="2800" dirty="0">
                <a:latin typeface="Segoe UI Black" panose="020B0A02040204020203" pitchFamily="34" charset="0"/>
                <a:ea typeface="Segoe UI Black" panose="020B0A02040204020203" pitchFamily="34" charset="0"/>
                <a:cs typeface="PT Bold Dusky" panose="02010400000000000000" pitchFamily="2" charset="-78"/>
              </a:rPr>
              <a:t>Expert Choice</a:t>
            </a:r>
            <a:r>
              <a:rPr lang="en-US" dirty="0">
                <a:cs typeface="PT Bold Dusky" panose="02010400000000000000" pitchFamily="2" charset="-78"/>
              </a:rPr>
              <a:t>؟</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pic>
        <p:nvPicPr>
          <p:cNvPr id="642" name="Google Shape;642;p53"/>
          <p:cNvPicPr preferRelativeResize="0">
            <a:picLocks noGrp="1"/>
          </p:cNvPicPr>
          <p:nvPr>
            <p:ph type="pic" idx="2"/>
          </p:nvPr>
        </p:nvPicPr>
        <p:blipFill>
          <a:blip r:embed="rId3"/>
          <a:srcRect t="12209" b="12209"/>
          <a:stretch/>
        </p:blipFill>
        <p:spPr>
          <a:xfrm>
            <a:off x="0" y="0"/>
            <a:ext cx="9144003" cy="5143499"/>
          </a:xfrm>
          <a:prstGeom prst="rect">
            <a:avLst/>
          </a:prstGeom>
        </p:spPr>
      </p:pic>
      <p:pic>
        <p:nvPicPr>
          <p:cNvPr id="643" name="Google Shape;643;p53"/>
          <p:cNvPicPr preferRelativeResize="0"/>
          <p:nvPr/>
        </p:nvPicPr>
        <p:blipFill rotWithShape="1">
          <a:blip r:embed="rId4">
            <a:alphaModFix amt="70000"/>
          </a:blip>
          <a:srcRect r="38340" b="46080"/>
          <a:stretch/>
        </p:blipFill>
        <p:spPr>
          <a:xfrm rot="10800000">
            <a:off x="-435525" y="-368552"/>
            <a:ext cx="3983850" cy="3483775"/>
          </a:xfrm>
          <a:prstGeom prst="rect">
            <a:avLst/>
          </a:prstGeom>
          <a:noFill/>
          <a:ln>
            <a:noFill/>
          </a:ln>
        </p:spPr>
      </p:pic>
      <p:pic>
        <p:nvPicPr>
          <p:cNvPr id="644" name="Google Shape;644;p53"/>
          <p:cNvPicPr preferRelativeResize="0"/>
          <p:nvPr/>
        </p:nvPicPr>
        <p:blipFill>
          <a:blip r:embed="rId4">
            <a:alphaModFix amt="65000"/>
          </a:blip>
          <a:stretch>
            <a:fillRect/>
          </a:stretch>
        </p:blipFill>
        <p:spPr>
          <a:xfrm flipH="1">
            <a:off x="7376276" y="-1025000"/>
            <a:ext cx="2704674" cy="2704649"/>
          </a:xfrm>
          <a:prstGeom prst="rect">
            <a:avLst/>
          </a:prstGeom>
          <a:noFill/>
          <a:ln>
            <a:noFill/>
          </a:ln>
        </p:spPr>
      </p:pic>
      <p:sp>
        <p:nvSpPr>
          <p:cNvPr id="645" name="Google Shape;645;p53"/>
          <p:cNvSpPr txBox="1">
            <a:spLocks noGrp="1"/>
          </p:cNvSpPr>
          <p:nvPr>
            <p:ph type="title"/>
          </p:nvPr>
        </p:nvSpPr>
        <p:spPr>
          <a:xfrm>
            <a:off x="0" y="4543425"/>
            <a:ext cx="2212431" cy="59588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A picture is worth a thousand words</a:t>
            </a:r>
            <a:endParaRPr sz="1400" dirty="0"/>
          </a:p>
        </p:txBody>
      </p:sp>
      <p:sp>
        <p:nvSpPr>
          <p:cNvPr id="646" name="Google Shape;646;p53"/>
          <p:cNvSpPr/>
          <p:nvPr/>
        </p:nvSpPr>
        <p:spPr>
          <a:xfrm flipH="1">
            <a:off x="7237340" y="81005"/>
            <a:ext cx="1091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647" name="Google Shape;647;p53"/>
          <p:cNvSpPr/>
          <p:nvPr/>
        </p:nvSpPr>
        <p:spPr>
          <a:xfrm flipH="1">
            <a:off x="8446140" y="81005"/>
            <a:ext cx="147900" cy="14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cxnSp>
        <p:nvCxnSpPr>
          <p:cNvPr id="648" name="Google Shape;648;p53"/>
          <p:cNvCxnSpPr/>
          <p:nvPr/>
        </p:nvCxnSpPr>
        <p:spPr>
          <a:xfrm rot="10800000">
            <a:off x="293851" y="4803888"/>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649" name="Google Shape;649;p53"/>
          <p:cNvCxnSpPr/>
          <p:nvPr/>
        </p:nvCxnSpPr>
        <p:spPr>
          <a:xfrm rot="10800000">
            <a:off x="293851" y="339613"/>
            <a:ext cx="8690700" cy="0"/>
          </a:xfrm>
          <a:prstGeom prst="straightConnector1">
            <a:avLst/>
          </a:prstGeom>
          <a:noFill/>
          <a:ln w="9525" cap="flat" cmpd="sng">
            <a:solidFill>
              <a:schemeClr val="dk1"/>
            </a:solidFill>
            <a:prstDash val="solid"/>
            <a:round/>
            <a:headEnd type="none" w="med" len="med"/>
            <a:tailEnd type="none" w="med" len="med"/>
          </a:ln>
        </p:spPr>
      </p:cxnSp>
      <p:cxnSp>
        <p:nvCxnSpPr>
          <p:cNvPr id="650" name="Google Shape;650;p53"/>
          <p:cNvCxnSpPr/>
          <p:nvPr/>
        </p:nvCxnSpPr>
        <p:spPr>
          <a:xfrm rot="10800000">
            <a:off x="8751376" y="114900"/>
            <a:ext cx="0" cy="4913700"/>
          </a:xfrm>
          <a:prstGeom prst="straightConnector1">
            <a:avLst/>
          </a:prstGeom>
          <a:noFill/>
          <a:ln w="9525" cap="flat" cmpd="sng">
            <a:solidFill>
              <a:schemeClr val="dk1"/>
            </a:solidFill>
            <a:prstDash val="solid"/>
            <a:round/>
            <a:headEnd type="none" w="med" len="med"/>
            <a:tailEnd type="none" w="med" len="med"/>
          </a:ln>
        </p:spPr>
      </p:cxnSp>
      <p:cxnSp>
        <p:nvCxnSpPr>
          <p:cNvPr id="651" name="Google Shape;651;p53"/>
          <p:cNvCxnSpPr/>
          <p:nvPr/>
        </p:nvCxnSpPr>
        <p:spPr>
          <a:xfrm rot="10800000">
            <a:off x="527026" y="114900"/>
            <a:ext cx="0" cy="49137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0"/>
          <p:cNvSpPr txBox="1">
            <a:spLocks noGrp="1"/>
          </p:cNvSpPr>
          <p:nvPr>
            <p:ph type="title"/>
          </p:nvPr>
        </p:nvSpPr>
        <p:spPr>
          <a:xfrm flipH="1">
            <a:off x="3350418" y="342900"/>
            <a:ext cx="5493543" cy="4450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a-IR" sz="3200" dirty="0"/>
              <a:t>"</a:t>
            </a:r>
            <a:r>
              <a:rPr lang="en-US" sz="3200" dirty="0"/>
              <a:t>What you leave undone today</a:t>
            </a:r>
            <a:br>
              <a:rPr lang="fa-IR" sz="3200" dirty="0"/>
            </a:br>
            <a:r>
              <a:rPr lang="en-US" sz="3200" dirty="0"/>
              <a:t> you will have to do tomorrow." </a:t>
            </a:r>
            <a:br>
              <a:rPr lang="fa-IR" sz="3200" dirty="0"/>
            </a:br>
            <a:br>
              <a:rPr lang="fa-IR" sz="3200" dirty="0"/>
            </a:br>
            <a:r>
              <a:rPr lang="en-US" sz="3200" dirty="0"/>
              <a:t> William Shakespeare</a:t>
            </a:r>
            <a:endParaRPr sz="3200" dirty="0"/>
          </a:p>
        </p:txBody>
      </p:sp>
      <p:pic>
        <p:nvPicPr>
          <p:cNvPr id="620" name="Google Shape;620;p50"/>
          <p:cNvPicPr preferRelativeResize="0">
            <a:picLocks noGrp="1"/>
          </p:cNvPicPr>
          <p:nvPr>
            <p:ph type="pic" idx="2"/>
          </p:nvPr>
        </p:nvPicPr>
        <p:blipFill rotWithShape="1">
          <a:blip r:embed="rId3">
            <a:alphaModFix/>
          </a:blip>
          <a:srcRect l="7417" t="17763" r="51398" b="3216"/>
          <a:stretch/>
        </p:blipFill>
        <p:spPr>
          <a:xfrm flipH="1">
            <a:off x="704450" y="539500"/>
            <a:ext cx="3183000" cy="4064400"/>
          </a:xfrm>
          <a:prstGeom prst="roundRect">
            <a:avLst>
              <a:gd name="adj" fmla="val 50000"/>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pic>
        <p:nvPicPr>
          <p:cNvPr id="964" name="Google Shape;964;p71"/>
          <p:cNvPicPr preferRelativeResize="0"/>
          <p:nvPr/>
        </p:nvPicPr>
        <p:blipFill>
          <a:blip r:embed="rId3">
            <a:alphaModFix amt="50000"/>
          </a:blip>
          <a:stretch>
            <a:fillRect/>
          </a:stretch>
        </p:blipFill>
        <p:spPr>
          <a:xfrm>
            <a:off x="4782428" y="2820788"/>
            <a:ext cx="966276" cy="966276"/>
          </a:xfrm>
          <a:prstGeom prst="rect">
            <a:avLst/>
          </a:prstGeom>
          <a:noFill/>
          <a:ln>
            <a:noFill/>
          </a:ln>
        </p:spPr>
      </p:pic>
      <p:pic>
        <p:nvPicPr>
          <p:cNvPr id="965" name="Google Shape;965;p71"/>
          <p:cNvPicPr preferRelativeResize="0"/>
          <p:nvPr/>
        </p:nvPicPr>
        <p:blipFill>
          <a:blip r:embed="rId3">
            <a:alphaModFix amt="50000"/>
          </a:blip>
          <a:stretch>
            <a:fillRect/>
          </a:stretch>
        </p:blipFill>
        <p:spPr>
          <a:xfrm>
            <a:off x="5384490" y="2820788"/>
            <a:ext cx="966276" cy="966276"/>
          </a:xfrm>
          <a:prstGeom prst="rect">
            <a:avLst/>
          </a:prstGeom>
          <a:noFill/>
          <a:ln>
            <a:noFill/>
          </a:ln>
        </p:spPr>
      </p:pic>
      <p:pic>
        <p:nvPicPr>
          <p:cNvPr id="966" name="Google Shape;966;p71"/>
          <p:cNvPicPr preferRelativeResize="0"/>
          <p:nvPr/>
        </p:nvPicPr>
        <p:blipFill>
          <a:blip r:embed="rId3">
            <a:alphaModFix amt="50000"/>
          </a:blip>
          <a:stretch>
            <a:fillRect/>
          </a:stretch>
        </p:blipFill>
        <p:spPr>
          <a:xfrm>
            <a:off x="5985965" y="2820800"/>
            <a:ext cx="966276" cy="966276"/>
          </a:xfrm>
          <a:prstGeom prst="rect">
            <a:avLst/>
          </a:prstGeom>
          <a:noFill/>
          <a:ln>
            <a:noFill/>
          </a:ln>
        </p:spPr>
      </p:pic>
      <p:sp>
        <p:nvSpPr>
          <p:cNvPr id="967" name="Google Shape;967;p71"/>
          <p:cNvSpPr txBox="1">
            <a:spLocks noGrp="1"/>
          </p:cNvSpPr>
          <p:nvPr>
            <p:ph type="title"/>
          </p:nvPr>
        </p:nvSpPr>
        <p:spPr>
          <a:xfrm>
            <a:off x="3394528" y="564000"/>
            <a:ext cx="4945800" cy="114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968" name="Google Shape;968;p71"/>
          <p:cNvSpPr txBox="1">
            <a:spLocks noGrp="1"/>
          </p:cNvSpPr>
          <p:nvPr>
            <p:ph type="subTitle" idx="1"/>
          </p:nvPr>
        </p:nvSpPr>
        <p:spPr>
          <a:xfrm>
            <a:off x="3394472" y="1815100"/>
            <a:ext cx="49458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Do you have any questions?</a:t>
            </a:r>
            <a:endParaRPr b="1" dirty="0"/>
          </a:p>
          <a:p>
            <a:pPr marL="0" lvl="0" indent="0" algn="ctr" rtl="0">
              <a:spcBef>
                <a:spcPts val="0"/>
              </a:spcBef>
              <a:spcAft>
                <a:spcPts val="0"/>
              </a:spcAft>
              <a:buNone/>
            </a:pPr>
            <a:r>
              <a:rPr lang="en-US" dirty="0"/>
              <a:t>Alireza.khalili</a:t>
            </a:r>
            <a:r>
              <a:rPr lang="en" dirty="0"/>
              <a:t>@outlook.com</a:t>
            </a:r>
            <a:endParaRPr dirty="0"/>
          </a:p>
          <a:p>
            <a:pPr marL="0" lvl="0" indent="0" algn="ctr" rtl="1">
              <a:spcBef>
                <a:spcPts val="0"/>
              </a:spcBef>
              <a:spcAft>
                <a:spcPts val="0"/>
              </a:spcAft>
              <a:buNone/>
            </a:pPr>
            <a:r>
              <a:rPr lang="fa-IR" dirty="0"/>
              <a:t>09382814721</a:t>
            </a:r>
            <a:endParaRPr dirty="0"/>
          </a:p>
          <a:p>
            <a:pPr marL="0" lvl="0" indent="0" algn="ctr" rtl="0">
              <a:spcBef>
                <a:spcPts val="0"/>
              </a:spcBef>
              <a:spcAft>
                <a:spcPts val="0"/>
              </a:spcAft>
              <a:buNone/>
            </a:pPr>
            <a:r>
              <a:rPr lang="fa-IR" dirty="0"/>
              <a:t>//</a:t>
            </a:r>
            <a:endParaRPr dirty="0"/>
          </a:p>
        </p:txBody>
      </p:sp>
      <p:sp>
        <p:nvSpPr>
          <p:cNvPr id="970" name="Google Shape;970;p71"/>
          <p:cNvSpPr/>
          <p:nvPr/>
        </p:nvSpPr>
        <p:spPr>
          <a:xfrm>
            <a:off x="5092717" y="3130924"/>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 name="Google Shape;971;p71"/>
          <p:cNvGrpSpPr/>
          <p:nvPr/>
        </p:nvGrpSpPr>
        <p:grpSpPr>
          <a:xfrm>
            <a:off x="5694588" y="3131115"/>
            <a:ext cx="346056" cy="345674"/>
            <a:chOff x="3303268" y="3817349"/>
            <a:chExt cx="346056" cy="345674"/>
          </a:xfrm>
        </p:grpSpPr>
        <p:sp>
          <p:nvSpPr>
            <p:cNvPr id="972" name="Google Shape;972;p7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71"/>
          <p:cNvGrpSpPr/>
          <p:nvPr/>
        </p:nvGrpSpPr>
        <p:grpSpPr>
          <a:xfrm>
            <a:off x="6296078" y="3131115"/>
            <a:ext cx="346056" cy="345674"/>
            <a:chOff x="3752358" y="3817349"/>
            <a:chExt cx="346056" cy="345674"/>
          </a:xfrm>
        </p:grpSpPr>
        <p:sp>
          <p:nvSpPr>
            <p:cNvPr id="977" name="Google Shape;977;p7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81" name="Google Shape;981;p71"/>
          <p:cNvCxnSpPr/>
          <p:nvPr/>
        </p:nvCxnSpPr>
        <p:spPr>
          <a:xfrm rot="10800000">
            <a:off x="3294028" y="2938672"/>
            <a:ext cx="5413800" cy="0"/>
          </a:xfrm>
          <a:prstGeom prst="straightConnector1">
            <a:avLst/>
          </a:prstGeom>
          <a:noFill/>
          <a:ln w="9525" cap="flat" cmpd="sng">
            <a:solidFill>
              <a:schemeClr val="dk1"/>
            </a:solidFill>
            <a:prstDash val="solid"/>
            <a:round/>
            <a:headEnd type="none" w="med" len="med"/>
            <a:tailEnd type="none" w="med" len="med"/>
          </a:ln>
        </p:spPr>
      </p:cxnSp>
      <p:pic>
        <p:nvPicPr>
          <p:cNvPr id="982" name="Google Shape;982;p71"/>
          <p:cNvPicPr preferRelativeResize="0">
            <a:picLocks noGrp="1"/>
          </p:cNvPicPr>
          <p:nvPr>
            <p:ph type="pic" idx="2"/>
          </p:nvPr>
        </p:nvPicPr>
        <p:blipFill rotWithShape="1">
          <a:blip r:embed="rId4">
            <a:alphaModFix/>
          </a:blip>
          <a:srcRect l="17858" t="7865" r="1987" b="8008"/>
          <a:stretch/>
        </p:blipFill>
        <p:spPr>
          <a:xfrm>
            <a:off x="713225" y="539500"/>
            <a:ext cx="2580900" cy="4064400"/>
          </a:xfrm>
          <a:prstGeom prst="roundRect">
            <a:avLst>
              <a:gd name="adj" fmla="val 16667"/>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65"/>
          <p:cNvSpPr/>
          <p:nvPr/>
        </p:nvSpPr>
        <p:spPr>
          <a:xfrm>
            <a:off x="6063700" y="1546525"/>
            <a:ext cx="430500" cy="430500"/>
          </a:xfrm>
          <a:prstGeom prst="ellipse">
            <a:avLst/>
          </a:prstGeom>
          <a:solidFill>
            <a:srgbClr val="FF7300">
              <a:alpha val="47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a-IR" b="1" dirty="0">
                <a:solidFill>
                  <a:schemeClr val="dk1"/>
                </a:solidFill>
                <a:latin typeface="Raleway"/>
                <a:ea typeface="Raleway"/>
                <a:cs typeface="Raleway"/>
                <a:sym typeface="Raleway"/>
              </a:rPr>
              <a:t>1</a:t>
            </a:r>
            <a:endParaRPr b="1" dirty="0">
              <a:solidFill>
                <a:schemeClr val="dk1"/>
              </a:solidFill>
              <a:latin typeface="Raleway"/>
              <a:ea typeface="Raleway"/>
              <a:cs typeface="Raleway"/>
              <a:sym typeface="Raleway"/>
            </a:endParaRPr>
          </a:p>
        </p:txBody>
      </p:sp>
      <p:sp>
        <p:nvSpPr>
          <p:cNvPr id="822" name="Google Shape;822;p65"/>
          <p:cNvSpPr/>
          <p:nvPr/>
        </p:nvSpPr>
        <p:spPr>
          <a:xfrm>
            <a:off x="2686350" y="4000425"/>
            <a:ext cx="430500" cy="430500"/>
          </a:xfrm>
          <a:prstGeom prst="ellipse">
            <a:avLst/>
          </a:prstGeom>
          <a:solidFill>
            <a:srgbClr val="FF7300">
              <a:alpha val="47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a-IR" b="1" dirty="0">
                <a:solidFill>
                  <a:schemeClr val="dk1"/>
                </a:solidFill>
                <a:latin typeface="Raleway"/>
                <a:ea typeface="Raleway"/>
                <a:cs typeface="Raleway"/>
                <a:sym typeface="Raleway"/>
              </a:rPr>
              <a:t>8</a:t>
            </a:r>
            <a:endParaRPr b="1" dirty="0">
              <a:solidFill>
                <a:schemeClr val="dk1"/>
              </a:solidFill>
              <a:latin typeface="Raleway"/>
              <a:ea typeface="Raleway"/>
              <a:cs typeface="Raleway"/>
              <a:sym typeface="Raleway"/>
            </a:endParaRPr>
          </a:p>
        </p:txBody>
      </p:sp>
      <p:sp>
        <p:nvSpPr>
          <p:cNvPr id="823" name="Google Shape;823;p65"/>
          <p:cNvSpPr/>
          <p:nvPr/>
        </p:nvSpPr>
        <p:spPr>
          <a:xfrm>
            <a:off x="6063700" y="4000425"/>
            <a:ext cx="430500" cy="430500"/>
          </a:xfrm>
          <a:prstGeom prst="ellipse">
            <a:avLst/>
          </a:prstGeom>
          <a:solidFill>
            <a:srgbClr val="FF7300">
              <a:alpha val="47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a-IR" b="1" dirty="0">
                <a:solidFill>
                  <a:schemeClr val="dk1"/>
                </a:solidFill>
                <a:latin typeface="Raleway"/>
                <a:ea typeface="Raleway"/>
                <a:cs typeface="Raleway"/>
                <a:sym typeface="Raleway"/>
              </a:rPr>
              <a:t>7</a:t>
            </a:r>
            <a:endParaRPr b="1" dirty="0">
              <a:solidFill>
                <a:schemeClr val="dk1"/>
              </a:solidFill>
              <a:latin typeface="Raleway"/>
              <a:ea typeface="Raleway"/>
              <a:cs typeface="Raleway"/>
              <a:sym typeface="Raleway"/>
            </a:endParaRPr>
          </a:p>
        </p:txBody>
      </p:sp>
      <p:sp>
        <p:nvSpPr>
          <p:cNvPr id="824" name="Google Shape;824;p65"/>
          <p:cNvSpPr/>
          <p:nvPr/>
        </p:nvSpPr>
        <p:spPr>
          <a:xfrm>
            <a:off x="2686350" y="1546525"/>
            <a:ext cx="430500" cy="430500"/>
          </a:xfrm>
          <a:prstGeom prst="ellipse">
            <a:avLst/>
          </a:prstGeom>
          <a:solidFill>
            <a:srgbClr val="FF7300">
              <a:alpha val="47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a-IR" b="1" dirty="0">
                <a:solidFill>
                  <a:schemeClr val="dk1"/>
                </a:solidFill>
                <a:latin typeface="Raleway"/>
                <a:ea typeface="Raleway"/>
                <a:cs typeface="Raleway"/>
                <a:sym typeface="Raleway"/>
              </a:rPr>
              <a:t>2</a:t>
            </a:r>
            <a:endParaRPr b="1" dirty="0">
              <a:solidFill>
                <a:schemeClr val="dk1"/>
              </a:solidFill>
              <a:latin typeface="Raleway"/>
              <a:ea typeface="Raleway"/>
              <a:cs typeface="Raleway"/>
              <a:sym typeface="Raleway"/>
            </a:endParaRPr>
          </a:p>
        </p:txBody>
      </p:sp>
      <p:sp>
        <p:nvSpPr>
          <p:cNvPr id="825" name="Google Shape;825;p65"/>
          <p:cNvSpPr txBox="1"/>
          <p:nvPr/>
        </p:nvSpPr>
        <p:spPr>
          <a:xfrm>
            <a:off x="605790" y="1482325"/>
            <a:ext cx="1772010" cy="5589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fa-IR" sz="2000" b="1" dirty="0">
                <a:solidFill>
                  <a:schemeClr val="dk1"/>
                </a:solidFill>
                <a:latin typeface="Raleway"/>
                <a:ea typeface="Raleway"/>
                <a:cs typeface="PT Bold Dusky" panose="02010400000000000000" pitchFamily="2" charset="-78"/>
                <a:sym typeface="Raleway"/>
              </a:rPr>
              <a:t>ضرورت پژوهش</a:t>
            </a:r>
            <a:endParaRPr sz="2000" b="1" dirty="0">
              <a:solidFill>
                <a:schemeClr val="dk1"/>
              </a:solidFill>
              <a:latin typeface="Raleway"/>
              <a:ea typeface="Raleway"/>
              <a:cs typeface="PT Bold Dusky" panose="02010400000000000000" pitchFamily="2" charset="-78"/>
              <a:sym typeface="Raleway"/>
            </a:endParaRPr>
          </a:p>
        </p:txBody>
      </p:sp>
      <p:sp>
        <p:nvSpPr>
          <p:cNvPr id="826" name="Google Shape;826;p65"/>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Infographics are useful</a:t>
            </a:r>
            <a:endParaRPr dirty="0"/>
          </a:p>
        </p:txBody>
      </p:sp>
      <p:sp>
        <p:nvSpPr>
          <p:cNvPr id="827" name="Google Shape;827;p65"/>
          <p:cNvSpPr txBox="1"/>
          <p:nvPr/>
        </p:nvSpPr>
        <p:spPr>
          <a:xfrm>
            <a:off x="3664875" y="2523775"/>
            <a:ext cx="1814400" cy="880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fa-IR" sz="2000" b="1" dirty="0">
                <a:solidFill>
                  <a:schemeClr val="dk1"/>
                </a:solidFill>
                <a:latin typeface="Raleway"/>
                <a:ea typeface="Raleway"/>
                <a:cs typeface="PT Bold Dusky" panose="02010400000000000000" pitchFamily="2" charset="-78"/>
                <a:sym typeface="Raleway"/>
              </a:rPr>
              <a:t>سرفصل مطالبی که ارایه میشود</a:t>
            </a:r>
            <a:endParaRPr sz="2000" b="1" dirty="0">
              <a:solidFill>
                <a:schemeClr val="dk1"/>
              </a:solidFill>
              <a:latin typeface="Raleway"/>
              <a:ea typeface="Raleway"/>
              <a:cs typeface="PT Bold Dusky" panose="02010400000000000000" pitchFamily="2" charset="-78"/>
              <a:sym typeface="Raleway"/>
            </a:endParaRPr>
          </a:p>
        </p:txBody>
      </p:sp>
      <p:cxnSp>
        <p:nvCxnSpPr>
          <p:cNvPr id="828" name="Google Shape;828;p65"/>
          <p:cNvCxnSpPr>
            <a:stCxn id="827" idx="0"/>
            <a:endCxn id="821" idx="2"/>
          </p:cNvCxnSpPr>
          <p:nvPr/>
        </p:nvCxnSpPr>
        <p:spPr>
          <a:xfrm rot="-5400000">
            <a:off x="4936875" y="1396975"/>
            <a:ext cx="762000" cy="1491600"/>
          </a:xfrm>
          <a:prstGeom prst="bentConnector2">
            <a:avLst/>
          </a:prstGeom>
          <a:noFill/>
          <a:ln w="9525" cap="flat" cmpd="sng">
            <a:solidFill>
              <a:schemeClr val="dk1"/>
            </a:solidFill>
            <a:prstDash val="solid"/>
            <a:round/>
            <a:headEnd type="none" w="med" len="med"/>
            <a:tailEnd type="oval" w="med" len="med"/>
          </a:ln>
        </p:spPr>
      </p:cxnSp>
      <p:cxnSp>
        <p:nvCxnSpPr>
          <p:cNvPr id="829" name="Google Shape;829;p65"/>
          <p:cNvCxnSpPr>
            <a:stCxn id="827" idx="2"/>
            <a:endCxn id="823" idx="2"/>
          </p:cNvCxnSpPr>
          <p:nvPr/>
        </p:nvCxnSpPr>
        <p:spPr>
          <a:xfrm rot="-5400000" flipH="1">
            <a:off x="4912125" y="3064225"/>
            <a:ext cx="811500" cy="1491600"/>
          </a:xfrm>
          <a:prstGeom prst="bentConnector2">
            <a:avLst/>
          </a:prstGeom>
          <a:noFill/>
          <a:ln w="9525" cap="flat" cmpd="sng">
            <a:solidFill>
              <a:schemeClr val="dk1"/>
            </a:solidFill>
            <a:prstDash val="solid"/>
            <a:round/>
            <a:headEnd type="none" w="med" len="med"/>
            <a:tailEnd type="oval" w="med" len="med"/>
          </a:ln>
        </p:spPr>
      </p:cxnSp>
      <p:sp>
        <p:nvSpPr>
          <p:cNvPr id="830" name="Google Shape;830;p65"/>
          <p:cNvSpPr txBox="1"/>
          <p:nvPr/>
        </p:nvSpPr>
        <p:spPr>
          <a:xfrm>
            <a:off x="720000" y="3936251"/>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fa-IR" sz="2000" b="1" dirty="0">
                <a:solidFill>
                  <a:schemeClr val="dk1"/>
                </a:solidFill>
                <a:latin typeface="Raleway"/>
                <a:cs typeface="PT Bold Dusky" panose="02010400000000000000" pitchFamily="2" charset="-78"/>
                <a:sym typeface="Raleway"/>
              </a:rPr>
              <a:t>نتیجه گیری </a:t>
            </a:r>
          </a:p>
        </p:txBody>
      </p:sp>
      <p:sp>
        <p:nvSpPr>
          <p:cNvPr id="831" name="Google Shape;831;p65"/>
          <p:cNvSpPr txBox="1"/>
          <p:nvPr/>
        </p:nvSpPr>
        <p:spPr>
          <a:xfrm>
            <a:off x="6954990" y="1478867"/>
            <a:ext cx="1280420"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fa-IR" sz="2000" b="1" dirty="0">
                <a:solidFill>
                  <a:schemeClr val="dk1"/>
                </a:solidFill>
                <a:latin typeface="Raleway"/>
                <a:cs typeface="PT Bold Dusky" panose="02010400000000000000" pitchFamily="2" charset="-78"/>
                <a:sym typeface="Raleway"/>
              </a:rPr>
              <a:t>بیان</a:t>
            </a:r>
            <a:r>
              <a:rPr lang="fa-IR" sz="2000" b="1" dirty="0">
                <a:solidFill>
                  <a:schemeClr val="dk1"/>
                </a:solidFill>
                <a:latin typeface="Raleway"/>
                <a:ea typeface="Raleway"/>
                <a:cs typeface="Raleway"/>
                <a:sym typeface="Raleway"/>
              </a:rPr>
              <a:t> </a:t>
            </a:r>
            <a:r>
              <a:rPr lang="fa-IR" sz="2000" b="1" dirty="0">
                <a:solidFill>
                  <a:schemeClr val="dk1"/>
                </a:solidFill>
                <a:latin typeface="Raleway"/>
                <a:cs typeface="PT Bold Dusky" panose="02010400000000000000" pitchFamily="2" charset="-78"/>
                <a:sym typeface="Raleway"/>
              </a:rPr>
              <a:t>مساله</a:t>
            </a:r>
            <a:endParaRPr sz="2000" b="1" dirty="0">
              <a:solidFill>
                <a:schemeClr val="dk1"/>
              </a:solidFill>
              <a:latin typeface="Raleway"/>
              <a:cs typeface="PT Bold Dusky" panose="02010400000000000000" pitchFamily="2" charset="-78"/>
              <a:sym typeface="Raleway"/>
            </a:endParaRPr>
          </a:p>
        </p:txBody>
      </p:sp>
      <p:sp>
        <p:nvSpPr>
          <p:cNvPr id="832" name="Google Shape;832;p65"/>
          <p:cNvSpPr txBox="1"/>
          <p:nvPr/>
        </p:nvSpPr>
        <p:spPr>
          <a:xfrm>
            <a:off x="6440008" y="3922294"/>
            <a:ext cx="2310384"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fa-IR" sz="2000" b="1" dirty="0">
                <a:solidFill>
                  <a:schemeClr val="dk1"/>
                </a:solidFill>
                <a:latin typeface="Raleway"/>
                <a:cs typeface="PT Bold Dusky" panose="02010400000000000000" pitchFamily="2" charset="-78"/>
                <a:sym typeface="Raleway"/>
              </a:rPr>
              <a:t>تجزیه و تحلیل داده ها</a:t>
            </a:r>
          </a:p>
        </p:txBody>
      </p:sp>
      <p:cxnSp>
        <p:nvCxnSpPr>
          <p:cNvPr id="833" name="Google Shape;833;p65"/>
          <p:cNvCxnSpPr>
            <a:stCxn id="827" idx="0"/>
            <a:endCxn id="824" idx="6"/>
          </p:cNvCxnSpPr>
          <p:nvPr/>
        </p:nvCxnSpPr>
        <p:spPr>
          <a:xfrm rot="5400000" flipH="1">
            <a:off x="3463425" y="1415125"/>
            <a:ext cx="762000" cy="1455300"/>
          </a:xfrm>
          <a:prstGeom prst="bentConnector2">
            <a:avLst/>
          </a:prstGeom>
          <a:noFill/>
          <a:ln w="9525" cap="flat" cmpd="sng">
            <a:solidFill>
              <a:schemeClr val="dk1"/>
            </a:solidFill>
            <a:prstDash val="solid"/>
            <a:round/>
            <a:headEnd type="none" w="med" len="med"/>
            <a:tailEnd type="oval" w="med" len="med"/>
          </a:ln>
        </p:spPr>
      </p:cxnSp>
      <p:cxnSp>
        <p:nvCxnSpPr>
          <p:cNvPr id="834" name="Google Shape;834;p65"/>
          <p:cNvCxnSpPr>
            <a:stCxn id="827" idx="2"/>
            <a:endCxn id="822" idx="6"/>
          </p:cNvCxnSpPr>
          <p:nvPr/>
        </p:nvCxnSpPr>
        <p:spPr>
          <a:xfrm rot="5400000">
            <a:off x="3438675" y="3082375"/>
            <a:ext cx="811500" cy="1455300"/>
          </a:xfrm>
          <a:prstGeom prst="bentConnector2">
            <a:avLst/>
          </a:prstGeom>
          <a:noFill/>
          <a:ln w="9525" cap="flat" cmpd="sng">
            <a:solidFill>
              <a:schemeClr val="dk1"/>
            </a:solidFill>
            <a:prstDash val="solid"/>
            <a:round/>
            <a:headEnd type="none" w="med" len="med"/>
            <a:tailEnd type="oval" w="med" len="med"/>
          </a:ln>
        </p:spPr>
      </p:cxnSp>
      <p:sp>
        <p:nvSpPr>
          <p:cNvPr id="835" name="Google Shape;835;p65"/>
          <p:cNvSpPr txBox="1"/>
          <p:nvPr/>
        </p:nvSpPr>
        <p:spPr>
          <a:xfrm>
            <a:off x="719999" y="2300300"/>
            <a:ext cx="1772009"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fa-IR" sz="2000" b="1" dirty="0">
                <a:solidFill>
                  <a:schemeClr val="dk1"/>
                </a:solidFill>
                <a:latin typeface="Raleway"/>
                <a:cs typeface="PT Bold Dusky" panose="02010400000000000000" pitchFamily="2" charset="-78"/>
                <a:sym typeface="Raleway"/>
              </a:rPr>
              <a:t>پیشینه </a:t>
            </a:r>
            <a:r>
              <a:rPr lang="fa-IR" sz="2000" b="1" dirty="0">
                <a:solidFill>
                  <a:schemeClr val="dk1"/>
                </a:solidFill>
                <a:latin typeface="Raleway"/>
                <a:ea typeface="Raleway"/>
                <a:cs typeface="PT Bold Dusky" panose="02010400000000000000" pitchFamily="2" charset="-78"/>
                <a:sym typeface="Raleway"/>
              </a:rPr>
              <a:t>پژوهش</a:t>
            </a:r>
            <a:endParaRPr lang="fa-IR" sz="2000" b="1" dirty="0">
              <a:solidFill>
                <a:schemeClr val="dk1"/>
              </a:solidFill>
              <a:latin typeface="Raleway"/>
              <a:cs typeface="PT Bold Dusky" panose="02010400000000000000" pitchFamily="2" charset="-78"/>
              <a:sym typeface="Raleway"/>
            </a:endParaRPr>
          </a:p>
        </p:txBody>
      </p:sp>
      <p:sp>
        <p:nvSpPr>
          <p:cNvPr id="836" name="Google Shape;836;p65"/>
          <p:cNvSpPr txBox="1"/>
          <p:nvPr/>
        </p:nvSpPr>
        <p:spPr>
          <a:xfrm>
            <a:off x="720000" y="3118276"/>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fa-IR" sz="2000" b="1" dirty="0">
                <a:solidFill>
                  <a:schemeClr val="dk1"/>
                </a:solidFill>
                <a:latin typeface="Raleway"/>
                <a:cs typeface="PT Bold Dusky" panose="02010400000000000000" pitchFamily="2" charset="-78"/>
                <a:sym typeface="Raleway"/>
              </a:rPr>
              <a:t>روش </a:t>
            </a:r>
            <a:r>
              <a:rPr lang="fa-IR" sz="2000" b="1" dirty="0">
                <a:solidFill>
                  <a:schemeClr val="dk1"/>
                </a:solidFill>
                <a:latin typeface="Raleway"/>
                <a:ea typeface="Raleway"/>
                <a:cs typeface="PT Bold Dusky" panose="02010400000000000000" pitchFamily="2" charset="-78"/>
                <a:sym typeface="Raleway"/>
              </a:rPr>
              <a:t>پژوهش</a:t>
            </a:r>
            <a:endParaRPr lang="fa-IR" sz="2000" b="1" dirty="0">
              <a:solidFill>
                <a:schemeClr val="dk1"/>
              </a:solidFill>
              <a:latin typeface="Raleway"/>
              <a:cs typeface="PT Bold Dusky" panose="02010400000000000000" pitchFamily="2" charset="-78"/>
              <a:sym typeface="Raleway"/>
            </a:endParaRPr>
          </a:p>
        </p:txBody>
      </p:sp>
      <p:sp>
        <p:nvSpPr>
          <p:cNvPr id="837" name="Google Shape;837;p65"/>
          <p:cNvSpPr txBox="1"/>
          <p:nvPr/>
        </p:nvSpPr>
        <p:spPr>
          <a:xfrm>
            <a:off x="6766382" y="2300300"/>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fa-IR" sz="2000" b="1" dirty="0">
                <a:solidFill>
                  <a:schemeClr val="dk1"/>
                </a:solidFill>
                <a:latin typeface="Raleway"/>
                <a:cs typeface="PT Bold Dusky" panose="02010400000000000000" pitchFamily="2" charset="-78"/>
                <a:sym typeface="Raleway"/>
              </a:rPr>
              <a:t>اهداف </a:t>
            </a:r>
            <a:r>
              <a:rPr lang="fa-IR" sz="2000" b="1" dirty="0">
                <a:solidFill>
                  <a:schemeClr val="dk1"/>
                </a:solidFill>
                <a:latin typeface="Raleway"/>
                <a:ea typeface="Raleway"/>
                <a:cs typeface="PT Bold Dusky" panose="02010400000000000000" pitchFamily="2" charset="-78"/>
                <a:sym typeface="Raleway"/>
              </a:rPr>
              <a:t>پژوهش</a:t>
            </a:r>
            <a:endParaRPr lang="fa-IR" sz="2000" b="1" dirty="0">
              <a:solidFill>
                <a:schemeClr val="dk1"/>
              </a:solidFill>
              <a:latin typeface="Raleway"/>
              <a:cs typeface="PT Bold Dusky" panose="02010400000000000000" pitchFamily="2" charset="-78"/>
              <a:sym typeface="Raleway"/>
            </a:endParaRPr>
          </a:p>
        </p:txBody>
      </p:sp>
      <p:sp>
        <p:nvSpPr>
          <p:cNvPr id="838" name="Google Shape;838;p65"/>
          <p:cNvSpPr txBox="1"/>
          <p:nvPr/>
        </p:nvSpPr>
        <p:spPr>
          <a:xfrm>
            <a:off x="6766382" y="3118276"/>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fa-IR" sz="2000" b="1" dirty="0">
                <a:solidFill>
                  <a:schemeClr val="dk1"/>
                </a:solidFill>
                <a:latin typeface="Raleway"/>
                <a:cs typeface="PT Bold Dusky" panose="02010400000000000000" pitchFamily="2" charset="-78"/>
                <a:sym typeface="Raleway"/>
              </a:rPr>
              <a:t>پرسش </a:t>
            </a:r>
            <a:r>
              <a:rPr lang="fa-IR" sz="2000" b="1" dirty="0">
                <a:solidFill>
                  <a:schemeClr val="dk1"/>
                </a:solidFill>
                <a:latin typeface="Raleway"/>
                <a:ea typeface="Raleway"/>
                <a:cs typeface="PT Bold Dusky" panose="02010400000000000000" pitchFamily="2" charset="-78"/>
                <a:sym typeface="Raleway"/>
              </a:rPr>
              <a:t>پژوهش</a:t>
            </a:r>
            <a:endParaRPr lang="fa-IR" sz="2000" b="1" dirty="0">
              <a:solidFill>
                <a:schemeClr val="dk1"/>
              </a:solidFill>
              <a:latin typeface="Raleway"/>
              <a:cs typeface="PT Bold Dusky" panose="02010400000000000000" pitchFamily="2" charset="-78"/>
              <a:sym typeface="Raleway"/>
            </a:endParaRPr>
          </a:p>
        </p:txBody>
      </p:sp>
      <p:sp>
        <p:nvSpPr>
          <p:cNvPr id="839" name="Google Shape;839;p65"/>
          <p:cNvSpPr/>
          <p:nvPr/>
        </p:nvSpPr>
        <p:spPr>
          <a:xfrm>
            <a:off x="2686350" y="2356500"/>
            <a:ext cx="430500" cy="430500"/>
          </a:xfrm>
          <a:prstGeom prst="ellipse">
            <a:avLst/>
          </a:prstGeom>
          <a:solidFill>
            <a:srgbClr val="FF7300">
              <a:alpha val="47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a-IR" b="1" dirty="0">
                <a:solidFill>
                  <a:schemeClr val="dk1"/>
                </a:solidFill>
                <a:latin typeface="Raleway"/>
                <a:ea typeface="Raleway"/>
                <a:cs typeface="Raleway"/>
                <a:sym typeface="Raleway"/>
              </a:rPr>
              <a:t>5</a:t>
            </a:r>
            <a:endParaRPr b="1" dirty="0">
              <a:solidFill>
                <a:schemeClr val="dk1"/>
              </a:solidFill>
              <a:latin typeface="Raleway"/>
              <a:ea typeface="Raleway"/>
              <a:cs typeface="Raleway"/>
              <a:sym typeface="Raleway"/>
            </a:endParaRPr>
          </a:p>
        </p:txBody>
      </p:sp>
      <p:sp>
        <p:nvSpPr>
          <p:cNvPr id="840" name="Google Shape;840;p65"/>
          <p:cNvSpPr/>
          <p:nvPr/>
        </p:nvSpPr>
        <p:spPr>
          <a:xfrm>
            <a:off x="2686350" y="3166475"/>
            <a:ext cx="430500" cy="430500"/>
          </a:xfrm>
          <a:prstGeom prst="ellipse">
            <a:avLst/>
          </a:prstGeom>
          <a:solidFill>
            <a:srgbClr val="FF7300">
              <a:alpha val="47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a-IR" b="1" dirty="0">
                <a:solidFill>
                  <a:schemeClr val="dk1"/>
                </a:solidFill>
                <a:latin typeface="Raleway"/>
                <a:ea typeface="Raleway"/>
                <a:cs typeface="Raleway"/>
                <a:sym typeface="Raleway"/>
              </a:rPr>
              <a:t>6</a:t>
            </a:r>
            <a:endParaRPr b="1" dirty="0">
              <a:solidFill>
                <a:schemeClr val="dk1"/>
              </a:solidFill>
              <a:latin typeface="Raleway"/>
              <a:ea typeface="Raleway"/>
              <a:cs typeface="Raleway"/>
              <a:sym typeface="Raleway"/>
            </a:endParaRPr>
          </a:p>
        </p:txBody>
      </p:sp>
      <p:sp>
        <p:nvSpPr>
          <p:cNvPr id="841" name="Google Shape;841;p65"/>
          <p:cNvSpPr/>
          <p:nvPr/>
        </p:nvSpPr>
        <p:spPr>
          <a:xfrm>
            <a:off x="6063700" y="2356500"/>
            <a:ext cx="430500" cy="430500"/>
          </a:xfrm>
          <a:prstGeom prst="ellipse">
            <a:avLst/>
          </a:prstGeom>
          <a:solidFill>
            <a:srgbClr val="FF7300">
              <a:alpha val="47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a-IR" b="1" dirty="0">
                <a:solidFill>
                  <a:schemeClr val="dk1"/>
                </a:solidFill>
                <a:latin typeface="Raleway"/>
                <a:ea typeface="Raleway"/>
                <a:cs typeface="Raleway"/>
                <a:sym typeface="Raleway"/>
              </a:rPr>
              <a:t>3</a:t>
            </a:r>
            <a:endParaRPr b="1" dirty="0">
              <a:solidFill>
                <a:schemeClr val="dk1"/>
              </a:solidFill>
              <a:latin typeface="Raleway"/>
              <a:ea typeface="Raleway"/>
              <a:cs typeface="Raleway"/>
              <a:sym typeface="Raleway"/>
            </a:endParaRPr>
          </a:p>
        </p:txBody>
      </p:sp>
      <p:sp>
        <p:nvSpPr>
          <p:cNvPr id="842" name="Google Shape;842;p65"/>
          <p:cNvSpPr/>
          <p:nvPr/>
        </p:nvSpPr>
        <p:spPr>
          <a:xfrm>
            <a:off x="6063700" y="3166475"/>
            <a:ext cx="430500" cy="430500"/>
          </a:xfrm>
          <a:prstGeom prst="ellipse">
            <a:avLst/>
          </a:prstGeom>
          <a:solidFill>
            <a:srgbClr val="FF7300">
              <a:alpha val="47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a-IR" b="1" dirty="0">
                <a:solidFill>
                  <a:schemeClr val="dk1"/>
                </a:solidFill>
                <a:latin typeface="Raleway"/>
                <a:ea typeface="Raleway"/>
                <a:cs typeface="Raleway"/>
                <a:sym typeface="Raleway"/>
              </a:rPr>
              <a:t>4</a:t>
            </a:r>
            <a:endParaRPr b="1" dirty="0">
              <a:solidFill>
                <a:schemeClr val="dk1"/>
              </a:solidFill>
              <a:latin typeface="Raleway"/>
              <a:ea typeface="Raleway"/>
              <a:cs typeface="Raleway"/>
              <a:sym typeface="Raleway"/>
            </a:endParaRPr>
          </a:p>
        </p:txBody>
      </p:sp>
      <p:cxnSp>
        <p:nvCxnSpPr>
          <p:cNvPr id="843" name="Google Shape;843;p65"/>
          <p:cNvCxnSpPr>
            <a:stCxn id="827" idx="1"/>
            <a:endCxn id="839" idx="6"/>
          </p:cNvCxnSpPr>
          <p:nvPr/>
        </p:nvCxnSpPr>
        <p:spPr>
          <a:xfrm rot="10800000">
            <a:off x="3116775" y="2571625"/>
            <a:ext cx="548100" cy="392400"/>
          </a:xfrm>
          <a:prstGeom prst="bentConnector3">
            <a:avLst>
              <a:gd name="adj1" fmla="val 49993"/>
            </a:avLst>
          </a:prstGeom>
          <a:noFill/>
          <a:ln w="9525" cap="flat" cmpd="sng">
            <a:solidFill>
              <a:schemeClr val="dk1"/>
            </a:solidFill>
            <a:prstDash val="solid"/>
            <a:round/>
            <a:headEnd type="none" w="med" len="med"/>
            <a:tailEnd type="oval" w="med" len="med"/>
          </a:ln>
        </p:spPr>
      </p:cxnSp>
      <p:cxnSp>
        <p:nvCxnSpPr>
          <p:cNvPr id="844" name="Google Shape;844;p65"/>
          <p:cNvCxnSpPr>
            <a:stCxn id="827" idx="1"/>
            <a:endCxn id="840" idx="6"/>
          </p:cNvCxnSpPr>
          <p:nvPr/>
        </p:nvCxnSpPr>
        <p:spPr>
          <a:xfrm flipH="1">
            <a:off x="3116775" y="2964025"/>
            <a:ext cx="548100" cy="417600"/>
          </a:xfrm>
          <a:prstGeom prst="bentConnector3">
            <a:avLst>
              <a:gd name="adj1" fmla="val 49993"/>
            </a:avLst>
          </a:prstGeom>
          <a:noFill/>
          <a:ln w="9525" cap="flat" cmpd="sng">
            <a:solidFill>
              <a:schemeClr val="dk1"/>
            </a:solidFill>
            <a:prstDash val="solid"/>
            <a:round/>
            <a:headEnd type="none" w="med" len="med"/>
            <a:tailEnd type="oval" w="med" len="med"/>
          </a:ln>
        </p:spPr>
      </p:cxnSp>
      <p:cxnSp>
        <p:nvCxnSpPr>
          <p:cNvPr id="845" name="Google Shape;845;p65"/>
          <p:cNvCxnSpPr>
            <a:stCxn id="827" idx="3"/>
            <a:endCxn id="841" idx="2"/>
          </p:cNvCxnSpPr>
          <p:nvPr/>
        </p:nvCxnSpPr>
        <p:spPr>
          <a:xfrm rot="10800000" flipH="1">
            <a:off x="5479275" y="2571625"/>
            <a:ext cx="584400" cy="392400"/>
          </a:xfrm>
          <a:prstGeom prst="bentConnector3">
            <a:avLst>
              <a:gd name="adj1" fmla="val 50002"/>
            </a:avLst>
          </a:prstGeom>
          <a:noFill/>
          <a:ln w="9525" cap="flat" cmpd="sng">
            <a:solidFill>
              <a:schemeClr val="dk1"/>
            </a:solidFill>
            <a:prstDash val="solid"/>
            <a:round/>
            <a:headEnd type="none" w="med" len="med"/>
            <a:tailEnd type="oval" w="med" len="med"/>
          </a:ln>
        </p:spPr>
      </p:cxnSp>
      <p:cxnSp>
        <p:nvCxnSpPr>
          <p:cNvPr id="846" name="Google Shape;846;p65"/>
          <p:cNvCxnSpPr>
            <a:stCxn id="827" idx="3"/>
            <a:endCxn id="842" idx="2"/>
          </p:cNvCxnSpPr>
          <p:nvPr/>
        </p:nvCxnSpPr>
        <p:spPr>
          <a:xfrm>
            <a:off x="5479275" y="2964025"/>
            <a:ext cx="584400" cy="417600"/>
          </a:xfrm>
          <a:prstGeom prst="bentConnector3">
            <a:avLst>
              <a:gd name="adj1" fmla="val 50002"/>
            </a:avLst>
          </a:prstGeom>
          <a:noFill/>
          <a:ln w="9525" cap="flat" cmpd="sng">
            <a:solidFill>
              <a:schemeClr val="dk1"/>
            </a:solidFill>
            <a:prstDash val="solid"/>
            <a:round/>
            <a:headEnd type="none" w="med" len="med"/>
            <a:tailEnd type="oval" w="med" len="med"/>
          </a:ln>
        </p:spPr>
      </p:cxnSp>
    </p:spTree>
    <p:extLst>
      <p:ext uri="{BB962C8B-B14F-4D97-AF65-F5344CB8AC3E}">
        <p14:creationId xmlns:p14="http://schemas.microsoft.com/office/powerpoint/2010/main" val="2956979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40"/>
          <p:cNvSpPr txBox="1">
            <a:spLocks noGrp="1"/>
          </p:cNvSpPr>
          <p:nvPr>
            <p:ph type="title"/>
          </p:nvPr>
        </p:nvSpPr>
        <p:spPr>
          <a:xfrm>
            <a:off x="4721950" y="3157569"/>
            <a:ext cx="3977040" cy="9405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fa-IR" sz="5000" b="1" dirty="0">
                <a:solidFill>
                  <a:schemeClr val="dk1"/>
                </a:solidFill>
                <a:latin typeface="Raleway"/>
                <a:cs typeface="PT Bold Dusky" panose="02010400000000000000" pitchFamily="2" charset="-78"/>
                <a:sym typeface="Raleway"/>
              </a:rPr>
              <a:t>مشکل کجاست؟</a:t>
            </a:r>
          </a:p>
        </p:txBody>
      </p:sp>
      <p:sp>
        <p:nvSpPr>
          <p:cNvPr id="465" name="Google Shape;465;p40"/>
          <p:cNvSpPr txBox="1">
            <a:spLocks noGrp="1"/>
          </p:cNvSpPr>
          <p:nvPr>
            <p:ph type="subTitle" idx="1"/>
          </p:nvPr>
        </p:nvSpPr>
        <p:spPr>
          <a:xfrm>
            <a:off x="445010" y="2442638"/>
            <a:ext cx="4276939" cy="2370362"/>
          </a:xfrm>
          <a:prstGeom prst="rect">
            <a:avLst/>
          </a:prstGeom>
        </p:spPr>
        <p:txBody>
          <a:bodyPr spcFirstLastPara="1" wrap="square" lIns="91425" tIns="91425" rIns="91425" bIns="91425" anchor="t" anchorCtr="0">
            <a:noAutofit/>
          </a:bodyPr>
          <a:lstStyle/>
          <a:p>
            <a:pPr marL="342900" indent="-342900" algn="just" rtl="1">
              <a:lnSpc>
                <a:spcPct val="150000"/>
              </a:lnSpc>
              <a:buClr>
                <a:srgbClr val="C00000"/>
              </a:buClr>
              <a:buSzPct val="120000"/>
              <a:buFont typeface="Arial" pitchFamily="34" charset="0"/>
              <a:buChar char="•"/>
            </a:pPr>
            <a:r>
              <a:rPr lang="fa-IR" sz="1000" b="1" dirty="0">
                <a:cs typeface="B Nazanin" pitchFamily="2" charset="-78"/>
              </a:rPr>
              <a:t>در عرصه‌های صنعتی و تخصصی امروزی، شناسایی و کاهش خطرات محیط زیست، بهداشت و ایمنی</a:t>
            </a:r>
            <a:r>
              <a:rPr lang="en-US" sz="1000" b="1" dirty="0">
                <a:cs typeface="B Nazanin" pitchFamily="2" charset="-78"/>
              </a:rPr>
              <a:t> </a:t>
            </a:r>
            <a:r>
              <a:rPr lang="fa-IR" sz="1000" b="1" dirty="0">
                <a:cs typeface="B Nazanin" pitchFamily="2" charset="-78"/>
              </a:rPr>
              <a:t>از اهمیت ویژه‌ای برخوردار است، به ویژه در محیط‌هایی که با عناصر خطرناک مانند گازهای ترش سر و کار دارند. در این میان، به کارگیری ابزارها و رویکردهای علمی برای افزایش ایمنی و سلامتی کارکنان امری غیر قابل اجتناب است. یکی از این رویکردها </a:t>
            </a:r>
            <a:r>
              <a:rPr lang="fa-IR" sz="1000" b="1" dirty="0">
                <a:solidFill>
                  <a:srgbClr val="FF0000"/>
                </a:solidFill>
                <a:cs typeface="B Nazanin" pitchFamily="2" charset="-78"/>
              </a:rPr>
              <a:t>اولویت بندی </a:t>
            </a:r>
            <a:r>
              <a:rPr lang="fa-IR" sz="1000" b="1" dirty="0">
                <a:cs typeface="B Nazanin" pitchFamily="2" charset="-78"/>
              </a:rPr>
              <a:t>مخاطرات است که در راستای افزایش ایمنی محیط‌های کاری و به ویژه در پالایشگاه‌های تخصصی گاز، نقش بی‌بدیلی ایفا می‌کند. </a:t>
            </a:r>
          </a:p>
          <a:p>
            <a:pPr marL="342900" indent="-342900" algn="just" rtl="1">
              <a:lnSpc>
                <a:spcPct val="150000"/>
              </a:lnSpc>
              <a:buClr>
                <a:srgbClr val="C00000"/>
              </a:buClr>
              <a:buSzPct val="120000"/>
              <a:buFont typeface="Arial" pitchFamily="34" charset="0"/>
              <a:buChar char="•"/>
            </a:pPr>
            <a:r>
              <a:rPr lang="fa-IR" sz="1000" b="1" dirty="0">
                <a:cs typeface="B Nazanin" pitchFamily="2" charset="-78"/>
              </a:rPr>
              <a:t> اهمیت این رویکرد در محیط‌های کاری که با چالش‌های مرتبط با مخاطرات </a:t>
            </a:r>
            <a:r>
              <a:rPr lang="en-US" sz="1000" b="1" dirty="0">
                <a:cs typeface="B Nazanin" pitchFamily="2" charset="-78"/>
              </a:rPr>
              <a:t>HSE</a:t>
            </a:r>
            <a:r>
              <a:rPr lang="fa-IR" sz="1000" b="1" dirty="0">
                <a:cs typeface="B Nazanin" pitchFamily="2" charset="-78"/>
              </a:rPr>
              <a:t> مواجه هستند، دوچندان می‌شود و گامی موثر در جهت افزایش کیفیت محیط کاری تلقی می‌گردد. </a:t>
            </a:r>
            <a:endParaRPr lang="fa-IR" sz="1000" b="1" dirty="0">
              <a:solidFill>
                <a:srgbClr val="C00000"/>
              </a:solidFill>
              <a:latin typeface="B Nazaninin"/>
              <a:cs typeface="B Nazanin" pitchFamily="2" charset="-78"/>
            </a:endParaRPr>
          </a:p>
        </p:txBody>
      </p:sp>
      <p:pic>
        <p:nvPicPr>
          <p:cNvPr id="466" name="Google Shape;466;p40"/>
          <p:cNvPicPr preferRelativeResize="0">
            <a:picLocks noGrp="1"/>
          </p:cNvPicPr>
          <p:nvPr>
            <p:ph type="pic" idx="2"/>
          </p:nvPr>
        </p:nvPicPr>
        <p:blipFill rotWithShape="1">
          <a:blip r:embed="rId3">
            <a:alphaModFix/>
          </a:blip>
          <a:srcRect t="15331" b="39471"/>
          <a:stretch/>
        </p:blipFill>
        <p:spPr>
          <a:xfrm>
            <a:off x="1376197" y="429852"/>
            <a:ext cx="6691506" cy="2012786"/>
          </a:xfrm>
          <a:prstGeom prst="roundRect">
            <a:avLst>
              <a:gd name="adj" fmla="val 50000"/>
            </a:avLst>
          </a:prstGeom>
        </p:spPr>
      </p:pic>
      <p:cxnSp>
        <p:nvCxnSpPr>
          <p:cNvPr id="467" name="Google Shape;467;p40"/>
          <p:cNvCxnSpPr/>
          <p:nvPr/>
        </p:nvCxnSpPr>
        <p:spPr>
          <a:xfrm>
            <a:off x="4721950" y="3089500"/>
            <a:ext cx="0" cy="1723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grpSp>
        <p:nvGrpSpPr>
          <p:cNvPr id="712" name="Google Shape;712;p59"/>
          <p:cNvGrpSpPr/>
          <p:nvPr/>
        </p:nvGrpSpPr>
        <p:grpSpPr>
          <a:xfrm>
            <a:off x="5342924" y="1022166"/>
            <a:ext cx="3037492" cy="2208714"/>
            <a:chOff x="331763" y="414153"/>
            <a:chExt cx="6903246" cy="5019697"/>
          </a:xfrm>
        </p:grpSpPr>
        <p:sp>
          <p:nvSpPr>
            <p:cNvPr id="713" name="Google Shape;713;p59"/>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9"/>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9"/>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9"/>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17" name="Google Shape;717;p59"/>
          <p:cNvPicPr preferRelativeResize="0"/>
          <p:nvPr/>
        </p:nvPicPr>
        <p:blipFill rotWithShape="1">
          <a:blip r:embed="rId3">
            <a:alphaModFix/>
          </a:blip>
          <a:srcRect l="3866" r="3866"/>
          <a:stretch/>
        </p:blipFill>
        <p:spPr>
          <a:xfrm>
            <a:off x="5418368" y="1136658"/>
            <a:ext cx="2867204" cy="1736941"/>
          </a:xfrm>
          <a:prstGeom prst="rect">
            <a:avLst/>
          </a:prstGeom>
          <a:noFill/>
          <a:ln>
            <a:noFill/>
          </a:ln>
        </p:spPr>
      </p:pic>
      <p:sp>
        <p:nvSpPr>
          <p:cNvPr id="718" name="Google Shape;718;p59"/>
          <p:cNvSpPr txBox="1">
            <a:spLocks noGrp="1"/>
          </p:cNvSpPr>
          <p:nvPr>
            <p:ph type="title"/>
          </p:nvPr>
        </p:nvSpPr>
        <p:spPr>
          <a:xfrm>
            <a:off x="1596643" y="589788"/>
            <a:ext cx="2317500" cy="10153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a-IR" sz="5400" b="1" dirty="0">
                <a:solidFill>
                  <a:schemeClr val="dk1"/>
                </a:solidFill>
                <a:latin typeface="Raleway"/>
                <a:cs typeface="PT Bold Dusky" panose="02010400000000000000" pitchFamily="2" charset="-78"/>
                <a:sym typeface="Raleway"/>
              </a:rPr>
              <a:t>چرا؟</a:t>
            </a:r>
            <a:endParaRPr sz="4800" dirty="0"/>
          </a:p>
        </p:txBody>
      </p:sp>
      <p:sp>
        <p:nvSpPr>
          <p:cNvPr id="4" name="TextBox 3">
            <a:extLst>
              <a:ext uri="{FF2B5EF4-FFF2-40B4-BE49-F238E27FC236}">
                <a16:creationId xmlns:a16="http://schemas.microsoft.com/office/drawing/2014/main" id="{CC3F7D78-8C48-45C0-40DD-0598D7D3C93D}"/>
              </a:ext>
            </a:extLst>
          </p:cNvPr>
          <p:cNvSpPr txBox="1"/>
          <p:nvPr/>
        </p:nvSpPr>
        <p:spPr>
          <a:xfrm>
            <a:off x="635794" y="1605157"/>
            <a:ext cx="4493419" cy="3295133"/>
          </a:xfrm>
          <a:prstGeom prst="rect">
            <a:avLst/>
          </a:prstGeom>
          <a:noFill/>
        </p:spPr>
        <p:txBody>
          <a:bodyPr wrap="square" rtlCol="0">
            <a:spAutoFit/>
          </a:bodyPr>
          <a:lstStyle/>
          <a:p>
            <a:pPr marL="342900" marR="0" lvl="0" indent="-342900" algn="justLow" rtl="1">
              <a:lnSpc>
                <a:spcPct val="107000"/>
              </a:lnSpc>
              <a:spcBef>
                <a:spcPts val="0"/>
              </a:spcBef>
              <a:spcAft>
                <a:spcPts val="800"/>
              </a:spcAft>
              <a:buFont typeface="Wingdings" panose="05000000000000000000" pitchFamily="2" charset="2"/>
              <a:buChar char=""/>
              <a:tabLst>
                <a:tab pos="457200" algn="l"/>
              </a:tabLst>
            </a:pPr>
            <a:r>
              <a:rPr lang="fa-IR" sz="1100" b="1" kern="100" dirty="0">
                <a:effectLst/>
                <a:latin typeface="Calibri" panose="020F0502020204030204" pitchFamily="34" charset="0"/>
                <a:ea typeface="Calibri" panose="020F0502020204030204" pitchFamily="34" charset="0"/>
                <a:cs typeface="B Nazanin" panose="00000400000000000000" pitchFamily="2" charset="-78"/>
              </a:rPr>
              <a:t>پالایشگاه گاز ترش یک صنعت پرخطر است که شامل قرار گرفتن در معرض مواد سمی، قابل اشتعال، انفجاری و خورنده است که می تواند آسیب جدی به کارگران، محیط زیست و مردم وارد کند.</a:t>
            </a:r>
            <a:endParaRPr lang="en-US" sz="11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Low" rtl="1">
              <a:lnSpc>
                <a:spcPct val="107000"/>
              </a:lnSpc>
              <a:spcBef>
                <a:spcPts val="0"/>
              </a:spcBef>
              <a:spcAft>
                <a:spcPts val="800"/>
              </a:spcAft>
              <a:buFont typeface="Wingdings" panose="05000000000000000000" pitchFamily="2" charset="2"/>
              <a:buChar char=""/>
              <a:tabLst>
                <a:tab pos="457200" algn="l"/>
              </a:tabLst>
            </a:pPr>
            <a:r>
              <a:rPr lang="fa-IR" sz="1100" b="1" kern="100" dirty="0">
                <a:effectLst/>
                <a:latin typeface="Calibri" panose="020F0502020204030204" pitchFamily="34" charset="0"/>
                <a:ea typeface="Calibri" panose="020F0502020204030204" pitchFamily="34" charset="0"/>
                <a:cs typeface="B Nazanin" panose="00000400000000000000" pitchFamily="2" charset="-78"/>
              </a:rPr>
              <a:t> شناسایی و ارزیابی خطرات در پالایشگاه گاز ترش می تواند به جلوگیری از حوادث، جراحات، بیماری ها و آسیب های زیست محیطی و همچنین بهبود عملکرد عملیاتی و پایداری صنعت کمک کند.</a:t>
            </a:r>
            <a:endParaRPr lang="en-US" sz="11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Low" rtl="1">
              <a:lnSpc>
                <a:spcPct val="107000"/>
              </a:lnSpc>
              <a:spcBef>
                <a:spcPts val="0"/>
              </a:spcBef>
              <a:spcAft>
                <a:spcPts val="800"/>
              </a:spcAft>
              <a:buFont typeface="Wingdings" panose="05000000000000000000" pitchFamily="2" charset="2"/>
              <a:buChar char=""/>
              <a:tabLst>
                <a:tab pos="457200" algn="l"/>
              </a:tabLst>
            </a:pPr>
            <a:r>
              <a:rPr lang="en-US" sz="1100" b="1" kern="100" dirty="0">
                <a:effectLst/>
                <a:latin typeface="B Nazanin" panose="00000400000000000000" pitchFamily="2" charset="-78"/>
                <a:ea typeface="Calibri" panose="020F0502020204030204" pitchFamily="34" charset="0"/>
                <a:cs typeface="Arial" panose="020B0604020202020204" pitchFamily="34" charset="0"/>
              </a:rPr>
              <a:t> </a:t>
            </a:r>
            <a:r>
              <a:rPr lang="en-US" sz="1100" b="1" kern="100" dirty="0">
                <a:effectLst/>
                <a:latin typeface="Calibri" panose="020F0502020204030204" pitchFamily="34" charset="0"/>
                <a:ea typeface="Calibri" panose="020F0502020204030204" pitchFamily="34" charset="0"/>
                <a:cs typeface="B Nazanin" panose="00000400000000000000" pitchFamily="2" charset="-78"/>
              </a:rPr>
              <a:t>AHP </a:t>
            </a:r>
            <a:r>
              <a:rPr lang="fa-IR" sz="1100" b="1" kern="100" dirty="0">
                <a:effectLst/>
                <a:latin typeface="Calibri" panose="020F0502020204030204" pitchFamily="34" charset="0"/>
                <a:ea typeface="Calibri" panose="020F0502020204030204" pitchFamily="34" charset="0"/>
                <a:cs typeface="B Nazanin" panose="00000400000000000000" pitchFamily="2" charset="-78"/>
              </a:rPr>
              <a:t> یک تکنیک تصمیم گیری چند معیاره است که می تواند مشکلات پیچیده و نامطمئنی مانند خطرات </a:t>
            </a:r>
            <a:r>
              <a:rPr lang="en-US" sz="1100" b="1" kern="100" dirty="0">
                <a:effectLst/>
                <a:latin typeface="Calibri" panose="020F0502020204030204" pitchFamily="34" charset="0"/>
                <a:ea typeface="Calibri" panose="020F0502020204030204" pitchFamily="34" charset="0"/>
                <a:cs typeface="B Nazanin" panose="00000400000000000000" pitchFamily="2" charset="-78"/>
              </a:rPr>
              <a:t>HSE</a:t>
            </a:r>
            <a:r>
              <a:rPr lang="fa-IR" sz="1100" b="1" kern="100" dirty="0">
                <a:effectLst/>
                <a:latin typeface="Calibri" panose="020F0502020204030204" pitchFamily="34" charset="0"/>
                <a:ea typeface="Calibri" panose="020F0502020204030204" pitchFamily="34" charset="0"/>
                <a:cs typeface="B Nazanin" panose="00000400000000000000" pitchFamily="2" charset="-78"/>
              </a:rPr>
              <a:t> در پالایشگاه گاز ترش را با مقایسه و رتبه بندی گزینه ها بر اساس معیارها و زیرمعیارهای متعدد حل کند.</a:t>
            </a:r>
            <a:endParaRPr lang="en-US" sz="11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Low" rtl="1">
              <a:lnSpc>
                <a:spcPct val="107000"/>
              </a:lnSpc>
              <a:spcBef>
                <a:spcPts val="0"/>
              </a:spcBef>
              <a:spcAft>
                <a:spcPts val="800"/>
              </a:spcAft>
              <a:buFont typeface="Wingdings" panose="05000000000000000000" pitchFamily="2" charset="2"/>
              <a:buChar char=""/>
              <a:tabLst>
                <a:tab pos="457200" algn="l"/>
              </a:tabLst>
            </a:pPr>
            <a:r>
              <a:rPr lang="en-US" sz="1100" b="1" kern="100" dirty="0">
                <a:effectLst/>
                <a:latin typeface="B Nazanin" panose="00000400000000000000" pitchFamily="2" charset="-78"/>
                <a:ea typeface="Calibri" panose="020F0502020204030204" pitchFamily="34" charset="0"/>
                <a:cs typeface="Arial" panose="020B0604020202020204" pitchFamily="34" charset="0"/>
              </a:rPr>
              <a:t> </a:t>
            </a:r>
            <a:r>
              <a:rPr lang="en-US" sz="1100" b="1" kern="100" dirty="0">
                <a:effectLst/>
                <a:latin typeface="Calibri" panose="020F0502020204030204" pitchFamily="34" charset="0"/>
                <a:ea typeface="Calibri" panose="020F0502020204030204" pitchFamily="34" charset="0"/>
                <a:cs typeface="B Nazanin" panose="00000400000000000000" pitchFamily="2" charset="-78"/>
              </a:rPr>
              <a:t>AHP </a:t>
            </a:r>
            <a:r>
              <a:rPr lang="fa-IR" sz="1100" b="1" kern="100" dirty="0">
                <a:effectLst/>
                <a:latin typeface="Calibri" panose="020F0502020204030204" pitchFamily="34" charset="0"/>
                <a:ea typeface="Calibri" panose="020F0502020204030204" pitchFamily="34" charset="0"/>
                <a:cs typeface="B Nazanin" panose="00000400000000000000" pitchFamily="2" charset="-78"/>
              </a:rPr>
              <a:t> می تواند یک رویکرد سیستماتیک، شفاف و منسجم برای ارزیابی و اولویت‌بندی خطرات </a:t>
            </a:r>
            <a:r>
              <a:rPr lang="en-US" sz="1100" b="1" kern="100" dirty="0">
                <a:effectLst/>
                <a:latin typeface="Calibri" panose="020F0502020204030204" pitchFamily="34" charset="0"/>
                <a:ea typeface="Calibri" panose="020F0502020204030204" pitchFamily="34" charset="0"/>
                <a:cs typeface="B Nazanin" panose="00000400000000000000" pitchFamily="2" charset="-78"/>
              </a:rPr>
              <a:t>HSE</a:t>
            </a:r>
            <a:r>
              <a:rPr lang="fa-IR" sz="1100" b="1" kern="100" dirty="0">
                <a:effectLst/>
                <a:latin typeface="Calibri" panose="020F0502020204030204" pitchFamily="34" charset="0"/>
                <a:ea typeface="Calibri" panose="020F0502020204030204" pitchFamily="34" charset="0"/>
                <a:cs typeface="B Nazanin" panose="00000400000000000000" pitchFamily="2" charset="-78"/>
              </a:rPr>
              <a:t> در پالایشگاه گاز ترش، و برای حمایت از تصمیم گیری و مدیریت ریسک ارائه دهد.</a:t>
            </a:r>
            <a:endParaRPr lang="en-US" sz="11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Low" rtl="1">
              <a:lnSpc>
                <a:spcPct val="107000"/>
              </a:lnSpc>
              <a:spcBef>
                <a:spcPts val="0"/>
              </a:spcBef>
              <a:spcAft>
                <a:spcPts val="800"/>
              </a:spcAft>
              <a:buFont typeface="Wingdings" panose="05000000000000000000" pitchFamily="2" charset="2"/>
              <a:buChar char=""/>
              <a:tabLst>
                <a:tab pos="457200" algn="l"/>
              </a:tabLst>
            </a:pPr>
            <a:r>
              <a:rPr lang="en-US" sz="1100" b="1" kern="100" dirty="0">
                <a:effectLst/>
                <a:latin typeface="Calibri" panose="020F0502020204030204" pitchFamily="34" charset="0"/>
                <a:ea typeface="Calibri" panose="020F0502020204030204" pitchFamily="34" charset="0"/>
                <a:cs typeface="B Nazanin" panose="00000400000000000000" pitchFamily="2" charset="-78"/>
              </a:rPr>
              <a:t>AHP </a:t>
            </a:r>
            <a:r>
              <a:rPr lang="fa-IR" sz="1100" b="1" kern="100" dirty="0">
                <a:effectLst/>
                <a:latin typeface="Calibri" panose="020F0502020204030204" pitchFamily="34" charset="0"/>
                <a:ea typeface="Calibri" panose="020F0502020204030204" pitchFamily="34" charset="0"/>
                <a:cs typeface="B Nazanin" panose="00000400000000000000" pitchFamily="2" charset="-78"/>
              </a:rPr>
              <a:t> همچنین می‌تواند نظرات و ترجیحات ذینفعان مختلف مانند کارشناسان، مدیران، کارگران و تنظیم‌کننده‌ها را در فرآیند ارزیابی ریسک </a:t>
            </a:r>
            <a:r>
              <a:rPr lang="en-US" sz="1100" b="1" kern="100" dirty="0">
                <a:effectLst/>
                <a:latin typeface="Calibri" panose="020F0502020204030204" pitchFamily="34" charset="0"/>
                <a:ea typeface="Calibri" panose="020F0502020204030204" pitchFamily="34" charset="0"/>
                <a:cs typeface="B Nazanin" panose="00000400000000000000" pitchFamily="2" charset="-78"/>
              </a:rPr>
              <a:t>HSE </a:t>
            </a:r>
            <a:r>
              <a:rPr lang="fa-IR" sz="1100" b="1" kern="100" dirty="0">
                <a:effectLst/>
                <a:latin typeface="Calibri" panose="020F0502020204030204" pitchFamily="34" charset="0"/>
                <a:ea typeface="Calibri" panose="020F0502020204030204" pitchFamily="34" charset="0"/>
                <a:cs typeface="B Nazanin" panose="00000400000000000000" pitchFamily="2" charset="-78"/>
              </a:rPr>
              <a:t> لحاظ کند.</a:t>
            </a:r>
            <a:endParaRPr lang="en-US" sz="1100" kern="100" dirty="0">
              <a:effectLst/>
              <a:latin typeface="Calibri" panose="020F0502020204030204" pitchFamily="34" charset="0"/>
              <a:ea typeface="Calibri" panose="020F0502020204030204" pitchFamily="34" charset="0"/>
              <a:cs typeface="Arial" panose="020B0604020202020204" pitchFamily="34" charset="0"/>
            </a:endParaRPr>
          </a:p>
          <a:p>
            <a:pPr algn="r" rtl="1"/>
            <a:endParaRPr lang="fa-IR" sz="1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pic>
        <p:nvPicPr>
          <p:cNvPr id="472" name="Google Shape;472;p41"/>
          <p:cNvPicPr preferRelativeResize="0"/>
          <p:nvPr/>
        </p:nvPicPr>
        <p:blipFill>
          <a:blip r:embed="rId3">
            <a:alphaModFix amt="50000"/>
          </a:blip>
          <a:stretch>
            <a:fillRect/>
          </a:stretch>
        </p:blipFill>
        <p:spPr>
          <a:xfrm>
            <a:off x="4357337" y="3308392"/>
            <a:ext cx="966276" cy="966276"/>
          </a:xfrm>
          <a:prstGeom prst="rect">
            <a:avLst/>
          </a:prstGeom>
          <a:noFill/>
          <a:ln>
            <a:noFill/>
          </a:ln>
        </p:spPr>
      </p:pic>
      <p:cxnSp>
        <p:nvCxnSpPr>
          <p:cNvPr id="473" name="Google Shape;473;p41"/>
          <p:cNvCxnSpPr/>
          <p:nvPr/>
        </p:nvCxnSpPr>
        <p:spPr>
          <a:xfrm>
            <a:off x="1020425" y="2491613"/>
            <a:ext cx="7640100" cy="0"/>
          </a:xfrm>
          <a:prstGeom prst="straightConnector1">
            <a:avLst/>
          </a:prstGeom>
          <a:noFill/>
          <a:ln w="9525" cap="flat" cmpd="sng">
            <a:solidFill>
              <a:schemeClr val="dk1"/>
            </a:solidFill>
            <a:prstDash val="solid"/>
            <a:round/>
            <a:headEnd type="none" w="med" len="med"/>
            <a:tailEnd type="none" w="med" len="med"/>
          </a:ln>
        </p:spPr>
      </p:cxnSp>
      <p:sp>
        <p:nvSpPr>
          <p:cNvPr id="474" name="Google Shape;474;p41"/>
          <p:cNvSpPr txBox="1">
            <a:spLocks noGrp="1"/>
          </p:cNvSpPr>
          <p:nvPr>
            <p:ph type="title"/>
          </p:nvPr>
        </p:nvSpPr>
        <p:spPr>
          <a:xfrm>
            <a:off x="3443288" y="2739600"/>
            <a:ext cx="4968737" cy="186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a-IR" sz="5400" b="1" dirty="0">
                <a:solidFill>
                  <a:schemeClr val="dk1"/>
                </a:solidFill>
                <a:latin typeface="Raleway"/>
                <a:cs typeface="PT Bold Dusky" panose="02010400000000000000" pitchFamily="2" charset="-78"/>
                <a:sym typeface="Raleway"/>
              </a:rPr>
              <a:t>خط کش ها و</a:t>
            </a:r>
            <a:br>
              <a:rPr lang="fa-IR" sz="5400" b="1" dirty="0">
                <a:solidFill>
                  <a:schemeClr val="dk1"/>
                </a:solidFill>
                <a:latin typeface="Raleway"/>
                <a:cs typeface="PT Bold Dusky" panose="02010400000000000000" pitchFamily="2" charset="-78"/>
                <a:sym typeface="Raleway"/>
              </a:rPr>
            </a:br>
            <a:r>
              <a:rPr lang="fa-IR" sz="5400" b="1" dirty="0">
                <a:solidFill>
                  <a:schemeClr val="dk1"/>
                </a:solidFill>
                <a:latin typeface="Raleway"/>
                <a:cs typeface="PT Bold Dusky" panose="02010400000000000000" pitchFamily="2" charset="-78"/>
                <a:sym typeface="Raleway"/>
              </a:rPr>
              <a:t> نگاه های متفاوت</a:t>
            </a:r>
            <a:endParaRPr sz="5400" dirty="0"/>
          </a:p>
        </p:txBody>
      </p:sp>
      <p:pic>
        <p:nvPicPr>
          <p:cNvPr id="476" name="Google Shape;476;p41"/>
          <p:cNvPicPr preferRelativeResize="0">
            <a:picLocks noGrp="1"/>
          </p:cNvPicPr>
          <p:nvPr>
            <p:ph type="pic" idx="3"/>
          </p:nvPr>
        </p:nvPicPr>
        <p:blipFill rotWithShape="1">
          <a:blip r:embed="rId4">
            <a:alphaModFix/>
          </a:blip>
          <a:srcRect l="15356" t="11570" r="21135" b="14547"/>
          <a:stretch/>
        </p:blipFill>
        <p:spPr>
          <a:xfrm>
            <a:off x="704550" y="536275"/>
            <a:ext cx="3493800" cy="4064400"/>
          </a:xfrm>
          <a:prstGeom prst="roundRect">
            <a:avLst>
              <a:gd name="adj" fmla="val 50000"/>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92" name="Google Shape;592;p48"/>
          <p:cNvSpPr txBox="1">
            <a:spLocks noGrp="1"/>
          </p:cNvSpPr>
          <p:nvPr>
            <p:ph type="subTitle" idx="6"/>
          </p:nvPr>
        </p:nvSpPr>
        <p:spPr>
          <a:xfrm>
            <a:off x="758125" y="1366750"/>
            <a:ext cx="2262600" cy="178488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Reliability and integrity of critical equipment </a:t>
            </a:r>
            <a:br>
              <a:rPr lang="fa-IR" sz="1600" dirty="0"/>
            </a:br>
            <a:r>
              <a:rPr lang="en-US" sz="1600" dirty="0"/>
              <a:t>(e.g., pressure vessels, piping)</a:t>
            </a:r>
            <a:endParaRPr sz="1600" dirty="0"/>
          </a:p>
        </p:txBody>
      </p:sp>
      <p:sp>
        <p:nvSpPr>
          <p:cNvPr id="593" name="Google Shape;593;p48"/>
          <p:cNvSpPr txBox="1">
            <a:spLocks noGrp="1"/>
          </p:cNvSpPr>
          <p:nvPr>
            <p:ph type="subTitle" idx="7"/>
          </p:nvPr>
        </p:nvSpPr>
        <p:spPr>
          <a:xfrm>
            <a:off x="3440700" y="1731264"/>
            <a:ext cx="2262600" cy="108837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Presence and handling of highly toxic and flammable materials</a:t>
            </a:r>
            <a:endParaRPr sz="1600" dirty="0"/>
          </a:p>
        </p:txBody>
      </p:sp>
      <p:sp>
        <p:nvSpPr>
          <p:cNvPr id="594" name="Google Shape;594;p48"/>
          <p:cNvSpPr txBox="1">
            <a:spLocks noGrp="1"/>
          </p:cNvSpPr>
          <p:nvPr>
            <p:ph type="subTitle" idx="8"/>
          </p:nvPr>
        </p:nvSpPr>
        <p:spPr>
          <a:xfrm>
            <a:off x="6123275" y="1493520"/>
            <a:ext cx="2262600" cy="1326121"/>
          </a:xfrm>
          <a:prstGeom prst="rect">
            <a:avLst/>
          </a:prstGeom>
        </p:spPr>
        <p:txBody>
          <a:bodyPr spcFirstLastPara="1" wrap="square" lIns="91425" tIns="91425" rIns="91425" bIns="91425" anchor="b" anchorCtr="0">
            <a:noAutofit/>
          </a:bodyPr>
          <a:lstStyle/>
          <a:p>
            <a:pPr marL="0" indent="0"/>
            <a:r>
              <a:rPr lang="en-US" sz="1600" dirty="0"/>
              <a:t>Potential for catastrophic event</a:t>
            </a:r>
            <a:br>
              <a:rPr lang="fa-IR" sz="1600" dirty="0"/>
            </a:br>
            <a:r>
              <a:rPr lang="en-US" sz="1600" dirty="0"/>
              <a:t>(e.g., explosions, fires)</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95" name="Google Shape;595;p48"/>
          <p:cNvSpPr txBox="1">
            <a:spLocks noGrp="1"/>
          </p:cNvSpPr>
          <p:nvPr>
            <p:ph type="subTitle" idx="9"/>
          </p:nvPr>
        </p:nvSpPr>
        <p:spPr>
          <a:xfrm>
            <a:off x="2083681" y="3486912"/>
            <a:ext cx="2262600" cy="131557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Adequacy of safety instrumentation systems</a:t>
            </a:r>
            <a:br>
              <a:rPr lang="fa-IR" sz="1600" dirty="0"/>
            </a:br>
            <a:r>
              <a:rPr lang="en-US" sz="1600" dirty="0"/>
              <a:t>(e.g., alarms, shutdowns)</a:t>
            </a:r>
            <a:endParaRPr sz="1600" dirty="0"/>
          </a:p>
        </p:txBody>
      </p:sp>
      <p:sp>
        <p:nvSpPr>
          <p:cNvPr id="596" name="Google Shape;596;p48"/>
          <p:cNvSpPr txBox="1">
            <a:spLocks noGrp="1"/>
          </p:cNvSpPr>
          <p:nvPr>
            <p:ph type="subTitle" idx="13"/>
          </p:nvPr>
        </p:nvSpPr>
        <p:spPr>
          <a:xfrm>
            <a:off x="4891715" y="2926080"/>
            <a:ext cx="2262600" cy="140701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Effectiveness of process control and monitoring systems</a:t>
            </a:r>
          </a:p>
        </p:txBody>
      </p:sp>
      <p:sp>
        <p:nvSpPr>
          <p:cNvPr id="597" name="Google Shape;597;p48"/>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a-IR" dirty="0">
                <a:cs typeface="PT Bold Dusky" panose="02010400000000000000" pitchFamily="2" charset="-78"/>
              </a:rPr>
              <a:t>معیارهای ایمنی</a:t>
            </a:r>
            <a:endParaRPr dirty="0">
              <a:cs typeface="PT Bold Dusky" panose="02010400000000000000" pitchFamily="2" charset="-78"/>
            </a:endParaRPr>
          </a:p>
        </p:txBody>
      </p:sp>
      <p:pic>
        <p:nvPicPr>
          <p:cNvPr id="2" name="Google Shape;445;p39">
            <a:extLst>
              <a:ext uri="{FF2B5EF4-FFF2-40B4-BE49-F238E27FC236}">
                <a16:creationId xmlns:a16="http://schemas.microsoft.com/office/drawing/2014/main" id="{0CB62A1B-31C6-CCA7-EA55-D92D3DAECA12}"/>
              </a:ext>
            </a:extLst>
          </p:cNvPr>
          <p:cNvPicPr preferRelativeResize="0"/>
          <p:nvPr/>
        </p:nvPicPr>
        <p:blipFill>
          <a:blip r:embed="rId3">
            <a:alphaModFix amt="50000"/>
          </a:blip>
          <a:stretch>
            <a:fillRect/>
          </a:stretch>
        </p:blipFill>
        <p:spPr>
          <a:xfrm>
            <a:off x="6217271" y="3366821"/>
            <a:ext cx="966276" cy="966276"/>
          </a:xfrm>
          <a:prstGeom prst="rect">
            <a:avLst/>
          </a:prstGeom>
          <a:noFill/>
          <a:ln>
            <a:noFill/>
          </a:ln>
        </p:spPr>
      </p:pic>
      <p:pic>
        <p:nvPicPr>
          <p:cNvPr id="3" name="Google Shape;445;p39">
            <a:extLst>
              <a:ext uri="{FF2B5EF4-FFF2-40B4-BE49-F238E27FC236}">
                <a16:creationId xmlns:a16="http://schemas.microsoft.com/office/drawing/2014/main" id="{F08AEC5F-1E42-23F4-4233-4AE8C2463E31}"/>
              </a:ext>
            </a:extLst>
          </p:cNvPr>
          <p:cNvPicPr preferRelativeResize="0"/>
          <p:nvPr/>
        </p:nvPicPr>
        <p:blipFill>
          <a:blip r:embed="rId3">
            <a:alphaModFix amt="50000"/>
          </a:blip>
          <a:stretch>
            <a:fillRect/>
          </a:stretch>
        </p:blipFill>
        <p:spPr>
          <a:xfrm>
            <a:off x="2731843" y="3771386"/>
            <a:ext cx="966276" cy="966276"/>
          </a:xfrm>
          <a:prstGeom prst="rect">
            <a:avLst/>
          </a:prstGeom>
          <a:noFill/>
          <a:ln>
            <a:noFill/>
          </a:ln>
        </p:spPr>
      </p:pic>
      <p:pic>
        <p:nvPicPr>
          <p:cNvPr id="4" name="Google Shape;445;p39">
            <a:extLst>
              <a:ext uri="{FF2B5EF4-FFF2-40B4-BE49-F238E27FC236}">
                <a16:creationId xmlns:a16="http://schemas.microsoft.com/office/drawing/2014/main" id="{F6A4CD66-7983-38F8-E9B0-009C4E5B543C}"/>
              </a:ext>
            </a:extLst>
          </p:cNvPr>
          <p:cNvPicPr preferRelativeResize="0"/>
          <p:nvPr/>
        </p:nvPicPr>
        <p:blipFill>
          <a:blip r:embed="rId3">
            <a:alphaModFix amt="50000"/>
          </a:blip>
          <a:stretch>
            <a:fillRect/>
          </a:stretch>
        </p:blipFill>
        <p:spPr>
          <a:xfrm>
            <a:off x="6360656" y="1423447"/>
            <a:ext cx="966276" cy="966276"/>
          </a:xfrm>
          <a:prstGeom prst="rect">
            <a:avLst/>
          </a:prstGeom>
          <a:noFill/>
          <a:ln>
            <a:noFill/>
          </a:ln>
        </p:spPr>
      </p:pic>
      <p:pic>
        <p:nvPicPr>
          <p:cNvPr id="5" name="Google Shape;445;p39">
            <a:extLst>
              <a:ext uri="{FF2B5EF4-FFF2-40B4-BE49-F238E27FC236}">
                <a16:creationId xmlns:a16="http://schemas.microsoft.com/office/drawing/2014/main" id="{9DB070B8-263C-E303-8464-17EC4E4073DE}"/>
              </a:ext>
            </a:extLst>
          </p:cNvPr>
          <p:cNvPicPr preferRelativeResize="0"/>
          <p:nvPr/>
        </p:nvPicPr>
        <p:blipFill>
          <a:blip r:embed="rId3">
            <a:alphaModFix amt="50000"/>
          </a:blip>
          <a:stretch>
            <a:fillRect/>
          </a:stretch>
        </p:blipFill>
        <p:spPr>
          <a:xfrm>
            <a:off x="3605699" y="2171629"/>
            <a:ext cx="966276" cy="966276"/>
          </a:xfrm>
          <a:prstGeom prst="rect">
            <a:avLst/>
          </a:prstGeom>
          <a:noFill/>
          <a:ln>
            <a:noFill/>
          </a:ln>
        </p:spPr>
      </p:pic>
      <p:pic>
        <p:nvPicPr>
          <p:cNvPr id="6" name="Google Shape;445;p39">
            <a:extLst>
              <a:ext uri="{FF2B5EF4-FFF2-40B4-BE49-F238E27FC236}">
                <a16:creationId xmlns:a16="http://schemas.microsoft.com/office/drawing/2014/main" id="{47910074-A412-3AAA-9C74-87FD8C686520}"/>
              </a:ext>
            </a:extLst>
          </p:cNvPr>
          <p:cNvPicPr preferRelativeResize="0"/>
          <p:nvPr/>
        </p:nvPicPr>
        <p:blipFill>
          <a:blip r:embed="rId3">
            <a:alphaModFix amt="50000"/>
          </a:blip>
          <a:stretch>
            <a:fillRect/>
          </a:stretch>
        </p:blipFill>
        <p:spPr>
          <a:xfrm>
            <a:off x="2100782" y="1493520"/>
            <a:ext cx="966276" cy="9662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92" name="Google Shape;592;p48"/>
          <p:cNvSpPr txBox="1">
            <a:spLocks noGrp="1"/>
          </p:cNvSpPr>
          <p:nvPr>
            <p:ph type="subTitle" idx="6"/>
          </p:nvPr>
        </p:nvSpPr>
        <p:spPr>
          <a:xfrm>
            <a:off x="758125" y="1493520"/>
            <a:ext cx="2262600" cy="9156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Noise pollution and hearing conservation programs </a:t>
            </a:r>
            <a:endParaRPr sz="1600" dirty="0"/>
          </a:p>
        </p:txBody>
      </p:sp>
      <p:sp>
        <p:nvSpPr>
          <p:cNvPr id="593" name="Google Shape;593;p48"/>
          <p:cNvSpPr txBox="1">
            <a:spLocks noGrp="1"/>
          </p:cNvSpPr>
          <p:nvPr>
            <p:ph type="subTitle" idx="7"/>
          </p:nvPr>
        </p:nvSpPr>
        <p:spPr>
          <a:xfrm>
            <a:off x="3440700" y="1493520"/>
            <a:ext cx="2262600" cy="108837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Occupational exposure to hazardous chemicals and materials </a:t>
            </a:r>
            <a:endParaRPr sz="1600" dirty="0"/>
          </a:p>
        </p:txBody>
      </p:sp>
      <p:sp>
        <p:nvSpPr>
          <p:cNvPr id="594" name="Google Shape;594;p48"/>
          <p:cNvSpPr txBox="1">
            <a:spLocks noGrp="1"/>
          </p:cNvSpPr>
          <p:nvPr>
            <p:ph type="subTitle" idx="8"/>
          </p:nvPr>
        </p:nvSpPr>
        <p:spPr>
          <a:xfrm>
            <a:off x="6123275" y="1493521"/>
            <a:ext cx="2262600" cy="1078230"/>
          </a:xfrm>
          <a:prstGeom prst="rect">
            <a:avLst/>
          </a:prstGeom>
        </p:spPr>
        <p:txBody>
          <a:bodyPr spcFirstLastPara="1" wrap="square" lIns="91425" tIns="91425" rIns="91425" bIns="91425" anchor="b" anchorCtr="0">
            <a:noAutofit/>
          </a:bodyPr>
          <a:lstStyle/>
          <a:p>
            <a:pPr marL="0" indent="0"/>
            <a:r>
              <a:rPr lang="en-US" sz="1600" dirty="0"/>
              <a:t>Exposure to highly toxic gases (e.g., hydrogen sulfide, sulfur dioxide)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95" name="Google Shape;595;p48"/>
          <p:cNvSpPr txBox="1">
            <a:spLocks noGrp="1"/>
          </p:cNvSpPr>
          <p:nvPr>
            <p:ph type="subTitle" idx="9"/>
          </p:nvPr>
        </p:nvSpPr>
        <p:spPr>
          <a:xfrm>
            <a:off x="2090825" y="2971799"/>
            <a:ext cx="2262600" cy="131557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Exposure to extreme temperatures and weather conditions </a:t>
            </a:r>
            <a:endParaRPr sz="1600" dirty="0"/>
          </a:p>
        </p:txBody>
      </p:sp>
      <p:sp>
        <p:nvSpPr>
          <p:cNvPr id="596" name="Google Shape;596;p48"/>
          <p:cNvSpPr txBox="1">
            <a:spLocks noGrp="1"/>
          </p:cNvSpPr>
          <p:nvPr>
            <p:ph type="subTitle" idx="13"/>
          </p:nvPr>
        </p:nvSpPr>
        <p:spPr>
          <a:xfrm>
            <a:off x="4891715" y="3436144"/>
            <a:ext cx="2262600" cy="89695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outdoor air quality and ventilation systems </a:t>
            </a:r>
          </a:p>
        </p:txBody>
      </p:sp>
      <p:sp>
        <p:nvSpPr>
          <p:cNvPr id="597" name="Google Shape;597;p48"/>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a-IR" dirty="0">
                <a:cs typeface="PT Bold Dusky" panose="02010400000000000000" pitchFamily="2" charset="-78"/>
              </a:rPr>
              <a:t>معیارهای بهداشتی</a:t>
            </a:r>
            <a:endParaRPr dirty="0">
              <a:cs typeface="PT Bold Dusky" panose="02010400000000000000" pitchFamily="2" charset="-78"/>
            </a:endParaRPr>
          </a:p>
        </p:txBody>
      </p:sp>
      <p:pic>
        <p:nvPicPr>
          <p:cNvPr id="2" name="Google Shape;445;p39">
            <a:extLst>
              <a:ext uri="{FF2B5EF4-FFF2-40B4-BE49-F238E27FC236}">
                <a16:creationId xmlns:a16="http://schemas.microsoft.com/office/drawing/2014/main" id="{E7821289-C45F-1722-5064-07832F07A467}"/>
              </a:ext>
            </a:extLst>
          </p:cNvPr>
          <p:cNvPicPr preferRelativeResize="0"/>
          <p:nvPr/>
        </p:nvPicPr>
        <p:blipFill>
          <a:blip r:embed="rId3">
            <a:alphaModFix amt="50000"/>
          </a:blip>
          <a:stretch>
            <a:fillRect/>
          </a:stretch>
        </p:blipFill>
        <p:spPr>
          <a:xfrm>
            <a:off x="659944" y="1724203"/>
            <a:ext cx="966276" cy="966276"/>
          </a:xfrm>
          <a:prstGeom prst="rect">
            <a:avLst/>
          </a:prstGeom>
          <a:noFill/>
          <a:ln>
            <a:noFill/>
          </a:ln>
        </p:spPr>
      </p:pic>
      <p:pic>
        <p:nvPicPr>
          <p:cNvPr id="3" name="Google Shape;445;p39">
            <a:extLst>
              <a:ext uri="{FF2B5EF4-FFF2-40B4-BE49-F238E27FC236}">
                <a16:creationId xmlns:a16="http://schemas.microsoft.com/office/drawing/2014/main" id="{9687F270-6715-6CEE-3EEA-E0E3C3385BE8}"/>
              </a:ext>
            </a:extLst>
          </p:cNvPr>
          <p:cNvPicPr preferRelativeResize="0"/>
          <p:nvPr/>
        </p:nvPicPr>
        <p:blipFill>
          <a:blip r:embed="rId3">
            <a:alphaModFix amt="50000"/>
          </a:blip>
          <a:stretch>
            <a:fillRect/>
          </a:stretch>
        </p:blipFill>
        <p:spPr>
          <a:xfrm>
            <a:off x="5939175" y="3554029"/>
            <a:ext cx="966276" cy="966276"/>
          </a:xfrm>
          <a:prstGeom prst="rect">
            <a:avLst/>
          </a:prstGeom>
          <a:noFill/>
          <a:ln>
            <a:noFill/>
          </a:ln>
        </p:spPr>
      </p:pic>
      <p:pic>
        <p:nvPicPr>
          <p:cNvPr id="4" name="Google Shape;445;p39">
            <a:extLst>
              <a:ext uri="{FF2B5EF4-FFF2-40B4-BE49-F238E27FC236}">
                <a16:creationId xmlns:a16="http://schemas.microsoft.com/office/drawing/2014/main" id="{A7BAEA78-F254-9ECA-3855-CADB0B025C15}"/>
              </a:ext>
            </a:extLst>
          </p:cNvPr>
          <p:cNvPicPr preferRelativeResize="0"/>
          <p:nvPr/>
        </p:nvPicPr>
        <p:blipFill>
          <a:blip r:embed="rId3">
            <a:alphaModFix amt="50000"/>
          </a:blip>
          <a:stretch>
            <a:fillRect/>
          </a:stretch>
        </p:blipFill>
        <p:spPr>
          <a:xfrm>
            <a:off x="7154315" y="2005523"/>
            <a:ext cx="966276" cy="966276"/>
          </a:xfrm>
          <a:prstGeom prst="rect">
            <a:avLst/>
          </a:prstGeom>
          <a:noFill/>
          <a:ln>
            <a:noFill/>
          </a:ln>
        </p:spPr>
      </p:pic>
      <p:pic>
        <p:nvPicPr>
          <p:cNvPr id="5" name="Google Shape;445;p39">
            <a:extLst>
              <a:ext uri="{FF2B5EF4-FFF2-40B4-BE49-F238E27FC236}">
                <a16:creationId xmlns:a16="http://schemas.microsoft.com/office/drawing/2014/main" id="{A63CEE72-EFF0-3A81-FCA6-E62338389221}"/>
              </a:ext>
            </a:extLst>
          </p:cNvPr>
          <p:cNvPicPr preferRelativeResize="0"/>
          <p:nvPr/>
        </p:nvPicPr>
        <p:blipFill>
          <a:blip r:embed="rId3">
            <a:alphaModFix amt="50000"/>
          </a:blip>
          <a:stretch>
            <a:fillRect/>
          </a:stretch>
        </p:blipFill>
        <p:spPr>
          <a:xfrm>
            <a:off x="3868929" y="1442882"/>
            <a:ext cx="966276" cy="966276"/>
          </a:xfrm>
          <a:prstGeom prst="rect">
            <a:avLst/>
          </a:prstGeom>
          <a:noFill/>
          <a:ln>
            <a:noFill/>
          </a:ln>
        </p:spPr>
      </p:pic>
      <p:pic>
        <p:nvPicPr>
          <p:cNvPr id="6" name="Google Shape;445;p39">
            <a:extLst>
              <a:ext uri="{FF2B5EF4-FFF2-40B4-BE49-F238E27FC236}">
                <a16:creationId xmlns:a16="http://schemas.microsoft.com/office/drawing/2014/main" id="{CFE72BEF-1F28-56A4-6399-08C492D667A6}"/>
              </a:ext>
            </a:extLst>
          </p:cNvPr>
          <p:cNvPicPr preferRelativeResize="0"/>
          <p:nvPr/>
        </p:nvPicPr>
        <p:blipFill>
          <a:blip r:embed="rId3">
            <a:alphaModFix amt="50000"/>
          </a:blip>
          <a:stretch>
            <a:fillRect/>
          </a:stretch>
        </p:blipFill>
        <p:spPr>
          <a:xfrm>
            <a:off x="3036653" y="2971799"/>
            <a:ext cx="966276" cy="966276"/>
          </a:xfrm>
          <a:prstGeom prst="rect">
            <a:avLst/>
          </a:prstGeom>
          <a:noFill/>
          <a:ln>
            <a:noFill/>
          </a:ln>
        </p:spPr>
      </p:pic>
    </p:spTree>
    <p:extLst>
      <p:ext uri="{BB962C8B-B14F-4D97-AF65-F5344CB8AC3E}">
        <p14:creationId xmlns:p14="http://schemas.microsoft.com/office/powerpoint/2010/main" val="1702638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92" name="Google Shape;592;p48"/>
          <p:cNvSpPr txBox="1">
            <a:spLocks noGrp="1"/>
          </p:cNvSpPr>
          <p:nvPr>
            <p:ph type="subTitle" idx="6"/>
          </p:nvPr>
        </p:nvSpPr>
        <p:spPr>
          <a:xfrm>
            <a:off x="758125" y="1366750"/>
            <a:ext cx="2262600" cy="178488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Wastewater treatment and effluent management </a:t>
            </a:r>
            <a:endParaRPr sz="1600" dirty="0"/>
          </a:p>
        </p:txBody>
      </p:sp>
      <p:sp>
        <p:nvSpPr>
          <p:cNvPr id="593" name="Google Shape;593;p48"/>
          <p:cNvSpPr txBox="1">
            <a:spLocks noGrp="1"/>
          </p:cNvSpPr>
          <p:nvPr>
            <p:ph type="subTitle" idx="7"/>
          </p:nvPr>
        </p:nvSpPr>
        <p:spPr>
          <a:xfrm>
            <a:off x="3440700" y="1731264"/>
            <a:ext cx="2262600" cy="108837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Management of hazardous waste and byproducts </a:t>
            </a:r>
            <a:endParaRPr sz="1600" dirty="0"/>
          </a:p>
        </p:txBody>
      </p:sp>
      <p:sp>
        <p:nvSpPr>
          <p:cNvPr id="594" name="Google Shape;594;p48"/>
          <p:cNvSpPr txBox="1">
            <a:spLocks noGrp="1"/>
          </p:cNvSpPr>
          <p:nvPr>
            <p:ph type="subTitle" idx="8"/>
          </p:nvPr>
        </p:nvSpPr>
        <p:spPr>
          <a:xfrm>
            <a:off x="6123275" y="1493520"/>
            <a:ext cx="2262600" cy="1326121"/>
          </a:xfrm>
          <a:prstGeom prst="rect">
            <a:avLst/>
          </a:prstGeom>
        </p:spPr>
        <p:txBody>
          <a:bodyPr spcFirstLastPara="1" wrap="square" lIns="91425" tIns="91425" rIns="91425" bIns="91425" anchor="b" anchorCtr="0">
            <a:noAutofit/>
          </a:bodyPr>
          <a:lstStyle/>
          <a:p>
            <a:pPr marL="0" indent="0"/>
            <a:r>
              <a:rPr lang="en-US" sz="1600" dirty="0"/>
              <a:t>Air emissions of toxic and greenhouse gases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95" name="Google Shape;595;p48"/>
          <p:cNvSpPr txBox="1">
            <a:spLocks noGrp="1"/>
          </p:cNvSpPr>
          <p:nvPr>
            <p:ph type="subTitle" idx="9"/>
          </p:nvPr>
        </p:nvSpPr>
        <p:spPr>
          <a:xfrm>
            <a:off x="2099413" y="3151632"/>
            <a:ext cx="2262600" cy="131557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Impact on local biodiversity and ecosystems </a:t>
            </a:r>
            <a:endParaRPr sz="1600" dirty="0"/>
          </a:p>
        </p:txBody>
      </p:sp>
      <p:sp>
        <p:nvSpPr>
          <p:cNvPr id="596" name="Google Shape;596;p48"/>
          <p:cNvSpPr txBox="1">
            <a:spLocks noGrp="1"/>
          </p:cNvSpPr>
          <p:nvPr>
            <p:ph type="subTitle" idx="13"/>
          </p:nvPr>
        </p:nvSpPr>
        <p:spPr>
          <a:xfrm>
            <a:off x="4891715" y="2926080"/>
            <a:ext cx="2262600" cy="140701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t>Potential for soil and groundwater contamination </a:t>
            </a:r>
          </a:p>
        </p:txBody>
      </p:sp>
      <p:sp>
        <p:nvSpPr>
          <p:cNvPr id="597" name="Google Shape;597;p48"/>
          <p:cNvSpPr txBox="1">
            <a:spLocks noGrp="1"/>
          </p:cNvSpPr>
          <p:nvPr>
            <p:ph type="title"/>
          </p:nvPr>
        </p:nvSpPr>
        <p:spPr>
          <a:xfrm>
            <a:off x="713225" y="53881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a-IR" dirty="0">
                <a:cs typeface="PT Bold Dusky" panose="02010400000000000000" pitchFamily="2" charset="-78"/>
              </a:rPr>
              <a:t>معیارهای محیط زیستی</a:t>
            </a:r>
            <a:endParaRPr dirty="0">
              <a:cs typeface="PT Bold Dusky" panose="02010400000000000000" pitchFamily="2" charset="-78"/>
            </a:endParaRPr>
          </a:p>
        </p:txBody>
      </p:sp>
      <p:pic>
        <p:nvPicPr>
          <p:cNvPr id="2" name="Google Shape;445;p39">
            <a:extLst>
              <a:ext uri="{FF2B5EF4-FFF2-40B4-BE49-F238E27FC236}">
                <a16:creationId xmlns:a16="http://schemas.microsoft.com/office/drawing/2014/main" id="{EAE7CA47-207E-A668-0BF0-FB9D2E6E3867}"/>
              </a:ext>
            </a:extLst>
          </p:cNvPr>
          <p:cNvPicPr preferRelativeResize="0"/>
          <p:nvPr/>
        </p:nvPicPr>
        <p:blipFill>
          <a:blip r:embed="rId3">
            <a:alphaModFix amt="50000"/>
          </a:blip>
          <a:stretch>
            <a:fillRect/>
          </a:stretch>
        </p:blipFill>
        <p:spPr>
          <a:xfrm>
            <a:off x="5085008" y="3275424"/>
            <a:ext cx="966276" cy="966276"/>
          </a:xfrm>
          <a:prstGeom prst="rect">
            <a:avLst/>
          </a:prstGeom>
          <a:noFill/>
          <a:ln>
            <a:noFill/>
          </a:ln>
        </p:spPr>
      </p:pic>
      <p:pic>
        <p:nvPicPr>
          <p:cNvPr id="3" name="Google Shape;445;p39">
            <a:extLst>
              <a:ext uri="{FF2B5EF4-FFF2-40B4-BE49-F238E27FC236}">
                <a16:creationId xmlns:a16="http://schemas.microsoft.com/office/drawing/2014/main" id="{A9E6B472-0B16-8272-D213-CB6783D05840}"/>
              </a:ext>
            </a:extLst>
          </p:cNvPr>
          <p:cNvPicPr preferRelativeResize="0"/>
          <p:nvPr/>
        </p:nvPicPr>
        <p:blipFill>
          <a:blip r:embed="rId3">
            <a:alphaModFix amt="50000"/>
          </a:blip>
          <a:stretch>
            <a:fillRect/>
          </a:stretch>
        </p:blipFill>
        <p:spPr>
          <a:xfrm>
            <a:off x="6344375" y="2185356"/>
            <a:ext cx="966276" cy="966276"/>
          </a:xfrm>
          <a:prstGeom prst="rect">
            <a:avLst/>
          </a:prstGeom>
          <a:noFill/>
          <a:ln>
            <a:noFill/>
          </a:ln>
        </p:spPr>
      </p:pic>
      <p:pic>
        <p:nvPicPr>
          <p:cNvPr id="4" name="Google Shape;445;p39">
            <a:extLst>
              <a:ext uri="{FF2B5EF4-FFF2-40B4-BE49-F238E27FC236}">
                <a16:creationId xmlns:a16="http://schemas.microsoft.com/office/drawing/2014/main" id="{EB6909F5-8490-17ED-75A1-D30010779DB6}"/>
              </a:ext>
            </a:extLst>
          </p:cNvPr>
          <p:cNvPicPr preferRelativeResize="0"/>
          <p:nvPr/>
        </p:nvPicPr>
        <p:blipFill>
          <a:blip r:embed="rId3">
            <a:alphaModFix amt="50000"/>
          </a:blip>
          <a:stretch>
            <a:fillRect/>
          </a:stretch>
        </p:blipFill>
        <p:spPr>
          <a:xfrm>
            <a:off x="4564913" y="1959804"/>
            <a:ext cx="966276" cy="966276"/>
          </a:xfrm>
          <a:prstGeom prst="rect">
            <a:avLst/>
          </a:prstGeom>
          <a:noFill/>
          <a:ln>
            <a:noFill/>
          </a:ln>
        </p:spPr>
      </p:pic>
      <p:pic>
        <p:nvPicPr>
          <p:cNvPr id="5" name="Google Shape;445;p39">
            <a:extLst>
              <a:ext uri="{FF2B5EF4-FFF2-40B4-BE49-F238E27FC236}">
                <a16:creationId xmlns:a16="http://schemas.microsoft.com/office/drawing/2014/main" id="{27EF0F0A-A17A-2F02-2BF4-1D3A311803E7}"/>
              </a:ext>
            </a:extLst>
          </p:cNvPr>
          <p:cNvPicPr preferRelativeResize="0"/>
          <p:nvPr/>
        </p:nvPicPr>
        <p:blipFill>
          <a:blip r:embed="rId3">
            <a:alphaModFix amt="50000"/>
          </a:blip>
          <a:stretch>
            <a:fillRect/>
          </a:stretch>
        </p:blipFill>
        <p:spPr>
          <a:xfrm>
            <a:off x="2195850" y="3404011"/>
            <a:ext cx="966276" cy="966276"/>
          </a:xfrm>
          <a:prstGeom prst="rect">
            <a:avLst/>
          </a:prstGeom>
          <a:noFill/>
          <a:ln>
            <a:noFill/>
          </a:ln>
        </p:spPr>
      </p:pic>
      <p:pic>
        <p:nvPicPr>
          <p:cNvPr id="6" name="Google Shape;445;p39">
            <a:extLst>
              <a:ext uri="{FF2B5EF4-FFF2-40B4-BE49-F238E27FC236}">
                <a16:creationId xmlns:a16="http://schemas.microsoft.com/office/drawing/2014/main" id="{C879EC17-BF09-99B4-D183-39FD06E45185}"/>
              </a:ext>
            </a:extLst>
          </p:cNvPr>
          <p:cNvPicPr preferRelativeResize="0"/>
          <p:nvPr/>
        </p:nvPicPr>
        <p:blipFill>
          <a:blip r:embed="rId3">
            <a:alphaModFix amt="50000"/>
          </a:blip>
          <a:stretch>
            <a:fillRect/>
          </a:stretch>
        </p:blipFill>
        <p:spPr>
          <a:xfrm>
            <a:off x="1795412" y="1749843"/>
            <a:ext cx="966276" cy="966276"/>
          </a:xfrm>
          <a:prstGeom prst="rect">
            <a:avLst/>
          </a:prstGeom>
          <a:noFill/>
          <a:ln>
            <a:noFill/>
          </a:ln>
        </p:spPr>
      </p:pic>
    </p:spTree>
    <p:extLst>
      <p:ext uri="{BB962C8B-B14F-4D97-AF65-F5344CB8AC3E}">
        <p14:creationId xmlns:p14="http://schemas.microsoft.com/office/powerpoint/2010/main" val="2875958141"/>
      </p:ext>
    </p:extLst>
  </p:cSld>
  <p:clrMapOvr>
    <a:masterClrMapping/>
  </p:clrMapOvr>
</p:sld>
</file>

<file path=ppt/theme/theme1.xml><?xml version="1.0" encoding="utf-8"?>
<a:theme xmlns:a="http://schemas.openxmlformats.org/drawingml/2006/main" name="Multipurpose Business Template">
  <a:themeElements>
    <a:clrScheme name="Simple Light">
      <a:dk1>
        <a:srgbClr val="361F0D"/>
      </a:dk1>
      <a:lt1>
        <a:srgbClr val="DED7D1"/>
      </a:lt1>
      <a:dk2>
        <a:srgbClr val="FF7300"/>
      </a:dk2>
      <a:lt2>
        <a:srgbClr val="B7713A"/>
      </a:lt2>
      <a:accent1>
        <a:srgbClr val="948F8F"/>
      </a:accent1>
      <a:accent2>
        <a:srgbClr val="FFB06E"/>
      </a:accent2>
      <a:accent3>
        <a:srgbClr val="FFFFFF"/>
      </a:accent3>
      <a:accent4>
        <a:srgbClr val="FFFFFF"/>
      </a:accent4>
      <a:accent5>
        <a:srgbClr val="FFFFFF"/>
      </a:accent5>
      <a:accent6>
        <a:srgbClr val="FFFFFF"/>
      </a:accent6>
      <a:hlink>
        <a:srgbClr val="361F0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1766</TotalTime>
  <Words>2270</Words>
  <Application>Microsoft Office PowerPoint</Application>
  <PresentationFormat>On-screen Show (16:9)</PresentationFormat>
  <Paragraphs>181</Paragraphs>
  <Slides>23</Slides>
  <Notes>21</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23</vt:i4>
      </vt:variant>
    </vt:vector>
  </HeadingPairs>
  <TitlesOfParts>
    <vt:vector size="41" baseType="lpstr">
      <vt:lpstr>Cabin</vt:lpstr>
      <vt:lpstr>PT Bold Dusky</vt:lpstr>
      <vt:lpstr>B Nazanin</vt:lpstr>
      <vt:lpstr>Segoe UI Black</vt:lpstr>
      <vt:lpstr>Prata</vt:lpstr>
      <vt:lpstr>Times New Roman</vt:lpstr>
      <vt:lpstr>Libre Franklin</vt:lpstr>
      <vt:lpstr>Calibri</vt:lpstr>
      <vt:lpstr>Nunito Light</vt:lpstr>
      <vt:lpstr>Segoe UI</vt:lpstr>
      <vt:lpstr>Bebas Neue</vt:lpstr>
      <vt:lpstr>Shabnam</vt:lpstr>
      <vt:lpstr>Wingdings</vt:lpstr>
      <vt:lpstr>Bai Jamjuree</vt:lpstr>
      <vt:lpstr>Arial</vt:lpstr>
      <vt:lpstr>Raleway</vt:lpstr>
      <vt:lpstr>B Nazaninin</vt:lpstr>
      <vt:lpstr>Multipurpose Business Template</vt:lpstr>
      <vt:lpstr> ارزیابی و اولویت‌بندی مخاطرات ایمنی، بهداشتی و زیست محیطی (HSE) پالایشگاه گاز ترش با استفاده از مدل تحلیل سلسله مراتبی ( AHP)</vt:lpstr>
      <vt:lpstr>PowerPoint Presentation</vt:lpstr>
      <vt:lpstr>Infographics are useful</vt:lpstr>
      <vt:lpstr>مشکل کجاست؟</vt:lpstr>
      <vt:lpstr>چرا؟</vt:lpstr>
      <vt:lpstr>خط کش ها و  نگاه های متفاوت</vt:lpstr>
      <vt:lpstr>معیارهای ایمنی</vt:lpstr>
      <vt:lpstr>معیارهای بهداشتی</vt:lpstr>
      <vt:lpstr>معیارهای محیط زیستی</vt:lpstr>
      <vt:lpstr>نقطه شروع و پایان   !!!!</vt:lpstr>
      <vt:lpstr>اهداف پژوهش</vt:lpstr>
      <vt:lpstr>سؤالات پژوهش</vt:lpstr>
      <vt:lpstr>فرضیات پژوهش</vt:lpstr>
      <vt:lpstr>PowerPoint Presentation</vt:lpstr>
      <vt:lpstr>PowerPoint Presentation</vt:lpstr>
      <vt:lpstr>چه راهکارهایی داریم؟</vt:lpstr>
      <vt:lpstr>چرا AHP؟</vt:lpstr>
      <vt:lpstr>AHP چگونه کار میکند؟</vt:lpstr>
      <vt:lpstr>Here are Seven important Ways</vt:lpstr>
      <vt:lpstr>PowerPoint Presentation</vt:lpstr>
      <vt:lpstr>A picture is worth a thousand words</vt:lpstr>
      <vt:lpstr>"What you leave undone today  you will have to do tomorrow."    William Shakespeare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Azirella</dc:creator>
  <cp:lastModifiedBy>AliReza Khalili</cp:lastModifiedBy>
  <cp:revision>25</cp:revision>
  <dcterms:modified xsi:type="dcterms:W3CDTF">2024-06-12T13:26:19Z</dcterms:modified>
</cp:coreProperties>
</file>